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notesMasterIdLst>
    <p:notesMasterId r:id="rId19"/>
  </p:notesMasterIdLst>
  <p:sldIdLst>
    <p:sldId id="256" r:id="rId2"/>
    <p:sldId id="279" r:id="rId3"/>
    <p:sldId id="280" r:id="rId4"/>
    <p:sldId id="281" r:id="rId5"/>
    <p:sldId id="282" r:id="rId6"/>
    <p:sldId id="283" r:id="rId7"/>
    <p:sldId id="289" r:id="rId8"/>
    <p:sldId id="288" r:id="rId9"/>
    <p:sldId id="287" r:id="rId10"/>
    <p:sldId id="291" r:id="rId11"/>
    <p:sldId id="286" r:id="rId12"/>
    <p:sldId id="284" r:id="rId13"/>
    <p:sldId id="285" r:id="rId14"/>
    <p:sldId id="294" r:id="rId15"/>
    <p:sldId id="293" r:id="rId16"/>
    <p:sldId id="292" r:id="rId17"/>
    <p:sldId id="290" r:id="rId1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>
          <p15:clr>
            <a:srgbClr val="A4A3A4"/>
          </p15:clr>
        </p15:guide>
        <p15:guide id="2" pos="41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E8E2"/>
    <a:srgbClr val="C7F6EC"/>
    <a:srgbClr val="BFDDE4"/>
    <a:srgbClr val="80B0C0"/>
    <a:srgbClr val="36291F"/>
    <a:srgbClr val="6FAD9C"/>
    <a:srgbClr val="003030"/>
    <a:srgbClr val="071D2C"/>
    <a:srgbClr val="000000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59" autoAdjust="0"/>
    <p:restoredTop sz="85631" autoAdjust="0"/>
  </p:normalViewPr>
  <p:slideViewPr>
    <p:cSldViewPr>
      <p:cViewPr varScale="1">
        <p:scale>
          <a:sx n="62" d="100"/>
          <a:sy n="62" d="100"/>
        </p:scale>
        <p:origin x="1746" y="66"/>
      </p:cViewPr>
      <p:guideLst>
        <p:guide orient="horz" pos="4110"/>
        <p:guide pos="41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C995CE7-F3A8-43AA-AA68-E178D480A2E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646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190404-C2AD-4787-9D67-5FF76E1DBC81}" type="slidenum">
              <a:rPr lang="en-US" sz="1200"/>
              <a:pPr eaLnBrk="1" hangingPunct="1"/>
              <a:t>1</a:t>
            </a:fld>
            <a:endParaRPr lang="en-US" sz="1200" dirty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pt-BR" noProof="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10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noProof="0" dirty="0"/>
              <a:t>Nesse processo de</a:t>
            </a:r>
            <a:r>
              <a:rPr lang="pt-BR" baseline="0" noProof="0" dirty="0"/>
              <a:t> reparação</a:t>
            </a:r>
            <a:r>
              <a:rPr lang="pt-BR" noProof="0" dirty="0"/>
              <a:t>,</a:t>
            </a:r>
            <a:r>
              <a:rPr lang="pt-BR" baseline="0" noProof="0" dirty="0"/>
              <a:t> o autoperdão é essencial, pois, sem ele, o indivíduo paralisa e se deixa consumir pelo remorso.</a:t>
            </a:r>
            <a:endParaRPr lang="pt-BR" noProof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11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sz="1200" kern="1200" noProof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“...</a:t>
            </a:r>
            <a:r>
              <a:rPr lang="pt-BR" sz="1200" kern="1200" baseline="0" noProof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pt-BR" sz="1200" kern="1200" noProof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não significa paralisarmos nossas atividades evolutivas, acomodando-nos em nossas deficiências, fragilidades ou incapacidades, mas, sim, libertar-nos dos fardos pesados da autopunição que carregamos desnecessariamente.” (</a:t>
            </a:r>
            <a:r>
              <a:rPr lang="pt-BR" sz="1200" kern="1200" noProof="0" dirty="0" err="1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Hammed</a:t>
            </a:r>
            <a:r>
              <a:rPr lang="pt-BR" sz="1200" kern="1200" noProof="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)</a:t>
            </a:r>
            <a:endParaRPr lang="pt-BR" noProof="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12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noProof="0" dirty="0"/>
              <a:t>O perdão estabelece, assim, um ciclo virtuoso: o autoperdão nos credencia a perdoar o outro com mais facilidade, pois mais claramente compreendemos as dificuldades de outrem. E,</a:t>
            </a:r>
            <a:r>
              <a:rPr lang="pt-BR" baseline="0" noProof="0" dirty="0"/>
              <a:t> compreendendo o outro, adquirimos maior nitidez ao olharmos para nós mesmos, compreendendo-nos melhor.</a:t>
            </a:r>
            <a:endParaRPr lang="pt-BR" noProof="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13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729EA0-7191-FCC8-981A-4496903A6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D19FDC64-3C8E-27FB-F22E-53D96D4BF3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14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A4180A0-F9BA-3557-3843-32B82A239A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E40F18B3-75AC-AEAF-5F90-AF2DCC351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menospreze quem te ofendeu 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Acolher o que vc esta sentindo só assim pode ir modificando 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9294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A986B-B1CC-4543-B35E-8C8DA562FA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092F2544-75CD-04AF-1F8D-C1DE9E6087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15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C26975A-32F6-053F-9A1C-380AC01A79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A58EA821-7D51-0CC9-BBE1-867397891E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167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CB960-4A9C-DAA4-4B0A-4717A9612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BD7B3DD0-E639-39D0-34C1-670F3D3D0D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16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3BC5656A-9AB0-9B82-B7BE-811B46FD06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9F963347-4193-66A7-3146-561BC78967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55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17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noProof="0" dirty="0"/>
              <a:t>Compreender nossas próprias dificuldades (autoperdão) e as alheias (perdão ao</a:t>
            </a:r>
            <a:r>
              <a:rPr lang="pt-BR" baseline="0" noProof="0" dirty="0"/>
              <a:t> próximo</a:t>
            </a:r>
            <a:r>
              <a:rPr lang="pt-BR" noProof="0" dirty="0"/>
              <a:t>). Perdoar é a habilidade de reconhecer que</a:t>
            </a:r>
            <a:r>
              <a:rPr lang="pt-BR" baseline="0" noProof="0" dirty="0"/>
              <a:t> tanto nós próprios quanto o outro possuímos necessidades, limitações, aspectos a serem desenvolvidos e que devemos, pois, ser indulgentes para com as imperfeições alheias se quisermos merecer tal indulgência.</a:t>
            </a:r>
            <a:endParaRPr lang="pt-BR" noProof="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/>
              <a:pPr eaLnBrk="1" hangingPunct="1"/>
              <a:t>2</a:t>
            </a:fld>
            <a:endParaRPr lang="en-US" sz="1200" dirty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Todos procuramos fazer o “melhor” em nossas tarefas. Mas é notório que nem sempre alcançamos o</a:t>
            </a:r>
            <a:r>
              <a:rPr lang="pt-BR" baseline="0" dirty="0"/>
              <a:t> </a:t>
            </a:r>
            <a:r>
              <a:rPr lang="pt-BR" dirty="0"/>
              <a:t>patamar ideal desejado, ao contrário, com frequência</a:t>
            </a:r>
            <a:r>
              <a:rPr lang="pt-BR" baseline="0" dirty="0"/>
              <a:t> tomamos decisões equivocadas. Por isso, é necessário entender o que é esse “melhor”...</a:t>
            </a:r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3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noProof="0" dirty="0"/>
              <a:t>Vê-se que nosso</a:t>
            </a:r>
            <a:r>
              <a:rPr lang="pt-BR" baseline="0" noProof="0" dirty="0"/>
              <a:t> entendimento do que seja o “melhor” é correspondente às nossas aquisições intelectuais, às experiências que acumulamos em nossa vida espiritual e, ainda assim, está condicionada às situações que vivenciamos.</a:t>
            </a:r>
            <a:endParaRPr lang="pt-BR" noProof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noProof="0" dirty="0"/>
              <a:t>Como não podemos responder por aquilo que ainda não possuímos (em matéria de valores intelecto-morais), é certo que nossas atitudes refletem o que podemos fazer de “melhor” até o momento. Notemos que </a:t>
            </a:r>
            <a:r>
              <a:rPr lang="pt-BR" baseline="0" noProof="0" dirty="0" err="1"/>
              <a:t>Hammed</a:t>
            </a:r>
            <a:r>
              <a:rPr lang="pt-BR" baseline="0" noProof="0" dirty="0"/>
              <a:t> se refere à maturidade espiritual, pois é comum pessoas de avançada idade (material, e, portanto, consideradas “maduras”) agirem de forma imatura e vice-versa.</a:t>
            </a:r>
            <a:endParaRPr lang="pt-BR" noProof="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noProof="0" dirty="0"/>
              <a:t>Em nossa atual condição evolutiva, certamente cometeremos falhas e muitas delas afetarão nosso próximo. Nessas</a:t>
            </a:r>
            <a:r>
              <a:rPr lang="pt-BR" baseline="0" noProof="0" dirty="0"/>
              <a:t> circunstâncias necessária se faz a reconciliação.</a:t>
            </a:r>
            <a:endParaRPr lang="pt-BR" noProof="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Em muitas situações temos dificuldades de assumirmos a postura correta diante de fatos e situações e, aí, damos vazão ao nosso orgulho e, principalmente, ao egoísmo extravasando mais uma face de nossas imperfeições: o </a:t>
            </a:r>
            <a:r>
              <a:rPr lang="pt-BR" noProof="0" dirty="0" err="1"/>
              <a:t>desculpismo</a:t>
            </a:r>
            <a:r>
              <a:rPr lang="pt-BR" noProof="0" dirty="0"/>
              <a:t>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noProof="0" dirty="0"/>
              <a:t>A desculpa social é a negação do que devemos realizar de progresso moral, é quando não cumprimos com o dever de aprimorar nossa personalidade, de transformar nossas atitudes, a partir do reconhecimento de nossas imperfeições.</a:t>
            </a:r>
          </a:p>
          <a:p>
            <a:pPr eaLnBrk="1" hangingPunct="1"/>
            <a:r>
              <a:rPr lang="pt-BR" noProof="0" dirty="0"/>
              <a:t>A </a:t>
            </a:r>
            <a:r>
              <a:rPr lang="pt-BR" b="1" noProof="0" dirty="0"/>
              <a:t>desculpa conscientizada</a:t>
            </a:r>
            <a:r>
              <a:rPr lang="pt-BR" noProof="0" dirty="0"/>
              <a:t>,</a:t>
            </a:r>
            <a:r>
              <a:rPr lang="pt-BR" baseline="0" noProof="0" dirty="0"/>
              <a:t> ao contrário,</a:t>
            </a:r>
            <a:r>
              <a:rPr lang="pt-BR" noProof="0" dirty="0"/>
              <a:t> “</a:t>
            </a:r>
            <a:r>
              <a:rPr lang="pt-BR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sai do ‘coração conscientizado’, da alma verdadeiramente arrependida.</a:t>
            </a:r>
            <a:r>
              <a:rPr lang="pt-BR" noProof="0" dirty="0"/>
              <a:t>” (</a:t>
            </a:r>
            <a:r>
              <a:rPr lang="pt-BR" noProof="0" dirty="0" err="1"/>
              <a:t>Hammed</a:t>
            </a:r>
            <a:r>
              <a:rPr lang="pt-BR" noProof="0" dirty="0"/>
              <a:t>)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CBF934-A23F-448D-AAC2-8E41869C140F}" type="slidenum">
              <a:rPr lang="en-US" sz="1200">
                <a:solidFill>
                  <a:prstClr val="black"/>
                </a:solidFill>
              </a:rPr>
              <a:pPr eaLnBrk="1" hangingPunct="1"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pt-BR" noProof="0" dirty="0"/>
              <a:t>Pedir desculpas, mesmo vestidas de arrependimento sincero, é apenas o primeiro passo. Imprescindível que, em seguida, a criatura promova mudanças concretas de atitudes.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500" y="0"/>
            <a:ext cx="670941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899592" y="2996952"/>
            <a:ext cx="7200800" cy="201622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  <a:gs pos="65000">
                <a:schemeClr val="lt1">
                  <a:alpha val="50000"/>
                </a:schemeClr>
              </a:gs>
              <a:gs pos="35000">
                <a:schemeClr val="bg1">
                  <a:alpha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3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3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573016"/>
            <a:ext cx="5446713" cy="1470025"/>
          </a:xfrm>
        </p:spPr>
        <p:txBody>
          <a:bodyPr anchor="b" anchorCtr="0"/>
          <a:lstStyle>
            <a:lvl1pPr algn="l">
              <a:lnSpc>
                <a:spcPts val="6800"/>
              </a:lnSpc>
              <a:defRPr sz="6500">
                <a:latin typeface="DK Lemon Yellow Sun"/>
                <a:cs typeface="DK Lemon Yellow Sun"/>
              </a:defRPr>
            </a:lvl1pPr>
          </a:lstStyle>
          <a:p>
            <a:r>
              <a:rPr lang="x-none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085184"/>
            <a:ext cx="5446713" cy="851647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solidFill>
              <a:schemeClr val="accent1">
                <a:lumMod val="40000"/>
                <a:lumOff val="60000"/>
                <a:alpha val="40000"/>
              </a:schemeClr>
            </a:solidFill>
            <a:miter lim="800000"/>
          </a:ln>
          <a:effectLst>
            <a:innerShdw blurRad="457200">
              <a:schemeClr val="accent1">
                <a:alpha val="80000"/>
              </a:schemeClr>
            </a:innerShdw>
            <a:softEdge rad="3175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10" name="Picture 9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1" name="Picture 10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822" cy="153619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0" kern="120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73625" y="381000"/>
            <a:ext cx="3813175" cy="5697538"/>
          </a:xfr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457200">
              <a:schemeClr val="tx1">
                <a:lumMod val="50000"/>
                <a:lumOff val="50000"/>
                <a:alpha val="80000"/>
              </a:schemeClr>
            </a:innerShdw>
            <a:softEdge rad="1270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9984" y="2209799"/>
            <a:ext cx="3613792" cy="32226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0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2"/>
            <a:srcRect l="1471" r="16862"/>
            <a:stretch>
              <a:fillRect/>
            </a:stretch>
          </p:blipFill>
          <p:spPr>
            <a:xfrm>
              <a:off x="0" y="0"/>
              <a:ext cx="7467600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428309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381001"/>
            <a:ext cx="1447800" cy="5697538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1"/>
            <a:ext cx="6705600" cy="5697537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179451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4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220" y="40341"/>
            <a:ext cx="8410672" cy="1411941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x-none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220" y="1761565"/>
            <a:ext cx="8410672" cy="4763779"/>
          </a:xfrm>
        </p:spPr>
        <p:txBody>
          <a:bodyPr anchor="ctr"/>
          <a:lstStyle>
            <a:lvl1pPr algn="just">
              <a:spcBef>
                <a:spcPts val="800"/>
              </a:spcBef>
              <a:buClr>
                <a:srgbClr val="6FAD9C"/>
              </a:buClr>
              <a:defRPr/>
            </a:lvl1pPr>
            <a:lvl2pPr algn="just">
              <a:buClr>
                <a:srgbClr val="36291F"/>
              </a:buClr>
              <a:defRPr sz="2500"/>
            </a:lvl2pPr>
            <a:lvl3pPr algn="just">
              <a:spcBef>
                <a:spcPts val="500"/>
              </a:spcBef>
              <a:buClr>
                <a:srgbClr val="80B0C0"/>
              </a:buClr>
              <a:defRPr sz="2300"/>
            </a:lvl3pPr>
            <a:lvl4pPr algn="just">
              <a:spcBef>
                <a:spcPts val="400"/>
              </a:spcBef>
              <a:buClr>
                <a:schemeClr val="tx2">
                  <a:lumMod val="60000"/>
                  <a:lumOff val="40000"/>
                </a:schemeClr>
              </a:buClr>
              <a:defRPr sz="2100"/>
            </a:lvl4pPr>
            <a:lvl5pPr marL="1371600" indent="0" algn="r">
              <a:spcAft>
                <a:spcPts val="1200"/>
              </a:spcAft>
              <a:buNone/>
              <a:defRPr sz="1600"/>
            </a:lvl5pPr>
          </a:lstStyle>
          <a:p>
            <a:pPr lvl="0"/>
            <a:r>
              <a:rPr lang="x-none" dirty="0"/>
              <a:t>Click to edit Master text styles</a:t>
            </a:r>
          </a:p>
          <a:p>
            <a:pPr lvl="1"/>
            <a:r>
              <a:rPr lang="x-none" dirty="0"/>
              <a:t>Second level</a:t>
            </a:r>
          </a:p>
          <a:p>
            <a:pPr lvl="2"/>
            <a:r>
              <a:rPr lang="x-none" dirty="0"/>
              <a:t>Third level</a:t>
            </a:r>
          </a:p>
          <a:p>
            <a:pPr lvl="3"/>
            <a:r>
              <a:rPr lang="x-none" dirty="0"/>
              <a:t>Fourth level</a:t>
            </a:r>
          </a:p>
          <a:p>
            <a:pPr lvl="4"/>
            <a:r>
              <a:rPr lang="x-none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51812" y="6597352"/>
            <a:ext cx="2133600" cy="260648"/>
          </a:xfrm>
        </p:spPr>
        <p:txBody>
          <a:bodyPr/>
          <a:lstStyle/>
          <a:p>
            <a:fld id="{03CEC41E-48BD-4881-B6FF-D82EEBBCD904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2035" y="6597352"/>
            <a:ext cx="2895600" cy="26064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597352"/>
            <a:ext cx="609600" cy="260648"/>
          </a:xfrm>
        </p:spPr>
        <p:txBody>
          <a:bodyPr/>
          <a:lstStyle/>
          <a:p>
            <a:fld id="{459A5F39-4CE7-434C-A5CB-50A363451602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6500" y="0"/>
            <a:ext cx="6709410" cy="68580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899592" y="2996952"/>
            <a:ext cx="7200800" cy="201622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  <a:gs pos="65000">
                <a:schemeClr val="lt1">
                  <a:alpha val="50000"/>
                </a:schemeClr>
              </a:gs>
              <a:gs pos="35000">
                <a:schemeClr val="bg1">
                  <a:alpha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6" name="Group 15"/>
          <p:cNvGrpSpPr/>
          <p:nvPr/>
        </p:nvGrpSpPr>
        <p:grpSpPr>
          <a:xfrm>
            <a:off x="0" y="0"/>
            <a:ext cx="1581220" cy="6858000"/>
            <a:chOff x="134471" y="0"/>
            <a:chExt cx="1581220" cy="685800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3"/>
            <a:srcRect l="1471" r="83676"/>
            <a:stretch>
              <a:fillRect/>
            </a:stretch>
          </p:blipFill>
          <p:spPr>
            <a:xfrm>
              <a:off x="134471" y="0"/>
              <a:ext cx="1358153" cy="6858000"/>
            </a:xfrm>
            <a:prstGeom prst="rect">
              <a:avLst/>
            </a:prstGeom>
          </p:spPr>
        </p:pic>
        <p:pic>
          <p:nvPicPr>
            <p:cNvPr id="9" name="Picture 8" descr="Overlay-VerticalBridge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1447800" y="0"/>
              <a:ext cx="267891" cy="6858000"/>
            </a:xfrm>
            <a:prstGeom prst="rect">
              <a:avLst/>
            </a:prstGeom>
          </p:spPr>
        </p:pic>
      </p:grpSp>
      <p:grpSp>
        <p:nvGrpSpPr>
          <p:cNvPr id="11" name="Group 16"/>
          <p:cNvGrpSpPr/>
          <p:nvPr/>
        </p:nvGrpSpPr>
        <p:grpSpPr>
          <a:xfrm>
            <a:off x="7546266" y="0"/>
            <a:ext cx="1597734" cy="6858000"/>
            <a:chOff x="7413812" y="0"/>
            <a:chExt cx="1597734" cy="6858000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3"/>
            <a:srcRect r="85125"/>
            <a:stretch>
              <a:fillRect/>
            </a:stretch>
          </p:blipFill>
          <p:spPr>
            <a:xfrm>
              <a:off x="7651376" y="0"/>
              <a:ext cx="136017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flipH="1">
              <a:off x="7413812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4200" y="3693645"/>
            <a:ext cx="5446713" cy="1470025"/>
          </a:xfrm>
        </p:spPr>
        <p:txBody>
          <a:bodyPr anchor="b" anchorCtr="0"/>
          <a:lstStyle>
            <a:lvl1pPr>
              <a:lnSpc>
                <a:spcPts val="6800"/>
              </a:lnSpc>
              <a:defRPr sz="6500">
                <a:latin typeface="DK Lemon Yellow Sun"/>
                <a:cs typeface="DK Lemon Yellow Sun"/>
              </a:defRPr>
            </a:lvl1pPr>
          </a:lstStyle>
          <a:p>
            <a:r>
              <a:rPr lang="x-none" dirty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4200" y="5204011"/>
            <a:ext cx="5446713" cy="85164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526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Picture 14" descr="HR-Color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0" y="4841209"/>
            <a:ext cx="6035040" cy="340391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307977" y="764704"/>
            <a:ext cx="2528046" cy="2528046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</a:ln>
          <a:effectLst>
            <a:innerShdw blurRad="762000">
              <a:schemeClr val="accent1">
                <a:alpha val="80000"/>
              </a:schemeClr>
            </a:innerShdw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24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x-none" dirty="0"/>
              <a:t>Drag picture to placeholder or click icon to add</a:t>
            </a:r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914400"/>
            <a:ext cx="9144000" cy="50292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0" y="2780928"/>
            <a:ext cx="9144000" cy="2016224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alpha val="0"/>
                </a:schemeClr>
              </a:gs>
              <a:gs pos="65000">
                <a:schemeClr val="lt1">
                  <a:alpha val="50000"/>
                </a:schemeClr>
              </a:gs>
              <a:gs pos="35000">
                <a:schemeClr val="bg1">
                  <a:alpha val="5000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200" y="3068960"/>
            <a:ext cx="5446714" cy="1730375"/>
          </a:xfrm>
        </p:spPr>
        <p:txBody>
          <a:bodyPr anchor="b" anchorCtr="0"/>
          <a:lstStyle>
            <a:lvl1pPr algn="ctr">
              <a:lnSpc>
                <a:spcPts val="6800"/>
              </a:lnSpc>
              <a:defRPr sz="6500" b="0" cap="none" baseline="0">
                <a:latin typeface="DK Lemon Yellow Sun"/>
                <a:cs typeface="DK Lemon Yellow Sun"/>
              </a:defRPr>
            </a:lvl1pPr>
          </a:lstStyle>
          <a:p>
            <a:r>
              <a:rPr lang="x-none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54200" y="4794666"/>
            <a:ext cx="5446714" cy="829982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‹nº›</a:t>
            </a:fld>
            <a:endParaRPr lang="en-US" dirty="0"/>
          </a:p>
        </p:txBody>
      </p:sp>
      <p:grpSp>
        <p:nvGrpSpPr>
          <p:cNvPr id="7" name="Group 9"/>
          <p:cNvGrpSpPr/>
          <p:nvPr/>
        </p:nvGrpSpPr>
        <p:grpSpPr>
          <a:xfrm>
            <a:off x="0" y="0"/>
            <a:ext cx="9144000" cy="1191256"/>
            <a:chOff x="0" y="0"/>
            <a:chExt cx="9144000" cy="1191256"/>
          </a:xfrm>
        </p:grpSpPr>
        <p:pic>
          <p:nvPicPr>
            <p:cNvPr id="8" name="Picture 7" descr="Overlay-Blank.jpg"/>
            <p:cNvPicPr>
              <a:picLocks noChangeAspect="1"/>
            </p:cNvPicPr>
            <p:nvPr userDrawn="1"/>
          </p:nvPicPr>
          <p:blipFill>
            <a:blip r:embed="rId3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9" name="Picture 8" descr="Overlay-HorizontalBridge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grpSp>
        <p:nvGrpSpPr>
          <p:cNvPr id="10" name="Group 10"/>
          <p:cNvGrpSpPr/>
          <p:nvPr/>
        </p:nvGrpSpPr>
        <p:grpSpPr>
          <a:xfrm flipV="1">
            <a:off x="0" y="5666744"/>
            <a:ext cx="9144000" cy="1191256"/>
            <a:chOff x="0" y="0"/>
            <a:chExt cx="9144000" cy="1191256"/>
          </a:xfrm>
        </p:grpSpPr>
        <p:pic>
          <p:nvPicPr>
            <p:cNvPr id="12" name="Picture 11" descr="Overlay-Blank.jpg"/>
            <p:cNvPicPr>
              <a:picLocks noChangeAspect="1"/>
            </p:cNvPicPr>
            <p:nvPr userDrawn="1"/>
          </p:nvPicPr>
          <p:blipFill>
            <a:blip r:embed="rId3"/>
            <a:srcRect b="85555"/>
            <a:stretch>
              <a:fillRect/>
            </a:stretch>
          </p:blipFill>
          <p:spPr>
            <a:xfrm>
              <a:off x="0" y="0"/>
              <a:ext cx="9144000" cy="990600"/>
            </a:xfrm>
            <a:prstGeom prst="rect">
              <a:avLst/>
            </a:prstGeom>
          </p:spPr>
        </p:pic>
        <p:pic>
          <p:nvPicPr>
            <p:cNvPr id="13" name="Picture 12" descr="Overlay-HorizontalBridge.jpg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 flipV="1">
              <a:off x="0" y="923365"/>
              <a:ext cx="9144000" cy="267891"/>
            </a:xfrm>
            <a:prstGeom prst="rect">
              <a:avLst/>
            </a:prstGeom>
          </p:spPr>
        </p:pic>
      </p:grpSp>
      <p:pic>
        <p:nvPicPr>
          <p:cNvPr id="14" name="Picture 13" descr="HR-Color.pn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54480" y="4476553"/>
            <a:ext cx="6035040" cy="3403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0" name="Picture 9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2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534" y="1774825"/>
            <a:ext cx="3566160" cy="43037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11" name="Picture 10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12" name="Picture 11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7240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7240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048" y="1879320"/>
            <a:ext cx="3566160" cy="639762"/>
          </a:xfrm>
        </p:spPr>
        <p:txBody>
          <a:bodyPr anchor="b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048" y="2590799"/>
            <a:ext cx="3566160" cy="3487739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‹nº›</a:t>
            </a:fld>
            <a:endParaRPr lang="en-US" dirty="0"/>
          </a:p>
        </p:txBody>
      </p:sp>
      <p:pic>
        <p:nvPicPr>
          <p:cNvPr id="14" name="Picture 13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4766048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15" name="Picture 14" descr="Overlay-HorizontalBridge.jpg"/>
          <p:cNvPicPr>
            <a:picLocks noChangeAspect="1"/>
          </p:cNvPicPr>
          <p:nvPr/>
        </p:nvPicPr>
        <p:blipFill>
          <a:blip r:embed="rId3"/>
          <a:srcRect t="23425" r="61031" b="39764"/>
          <a:stretch>
            <a:fillRect/>
          </a:stretch>
        </p:blipFill>
        <p:spPr>
          <a:xfrm>
            <a:off x="780052" y="2460812"/>
            <a:ext cx="3563348" cy="9861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1372650"/>
            <a:ext cx="9144000" cy="5485350"/>
            <a:chOff x="0" y="1372650"/>
            <a:chExt cx="9144000" cy="5485350"/>
          </a:xfrm>
        </p:grpSpPr>
        <p:pic>
          <p:nvPicPr>
            <p:cNvPr id="7" name="Picture 6" descr="Overlay-Blank.jpg"/>
            <p:cNvPicPr>
              <a:picLocks noChangeAspect="1"/>
            </p:cNvPicPr>
            <p:nvPr userDrawn="1"/>
          </p:nvPicPr>
          <p:blipFill>
            <a:blip r:embed="rId2"/>
            <a:srcRect t="23333"/>
            <a:stretch>
              <a:fillRect/>
            </a:stretch>
          </p:blipFill>
          <p:spPr>
            <a:xfrm>
              <a:off x="0" y="1600200"/>
              <a:ext cx="9144000" cy="5257800"/>
            </a:xfrm>
            <a:prstGeom prst="rect">
              <a:avLst/>
            </a:prstGeom>
          </p:spPr>
        </p:pic>
        <p:pic>
          <p:nvPicPr>
            <p:cNvPr id="8" name="Picture 7" descr="Overlay-Horizont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0" y="1372650"/>
              <a:ext cx="9144000" cy="267891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Blan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/>
          <p:nvPr/>
        </p:nvGrpSpPr>
        <p:grpSpPr>
          <a:xfrm>
            <a:off x="4267200" y="0"/>
            <a:ext cx="4876800" cy="6858000"/>
            <a:chOff x="4267200" y="0"/>
            <a:chExt cx="4876800" cy="6858000"/>
          </a:xfrm>
        </p:grpSpPr>
        <p:pic>
          <p:nvPicPr>
            <p:cNvPr id="9" name="Picture 8" descr="Overlay-Blank.jpg"/>
            <p:cNvPicPr>
              <a:picLocks noChangeAspect="1"/>
            </p:cNvPicPr>
            <p:nvPr userDrawn="1"/>
          </p:nvPicPr>
          <p:blipFill>
            <a:blip r:embed="rId2"/>
            <a:srcRect l="4302" r="46875"/>
            <a:stretch>
              <a:fillRect/>
            </a:stretch>
          </p:blipFill>
          <p:spPr>
            <a:xfrm>
              <a:off x="4495800" y="0"/>
              <a:ext cx="4648200" cy="6858000"/>
            </a:xfrm>
            <a:prstGeom prst="rect">
              <a:avLst/>
            </a:prstGeom>
          </p:spPr>
        </p:pic>
        <p:pic>
          <p:nvPicPr>
            <p:cNvPr id="10" name="Picture 9" descr="Overlay-VerticalBridge.jpg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4267200" y="0"/>
              <a:ext cx="267891" cy="685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612776" cy="1537447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85859" y="381001"/>
            <a:ext cx="3813174" cy="5697537"/>
          </a:xfrm>
        </p:spPr>
        <p:txBody>
          <a:bodyPr>
            <a:normAutofit/>
          </a:bodyPr>
          <a:lstStyle>
            <a:lvl1pPr>
              <a:defRPr sz="2400" b="0"/>
            </a:lvl1pPr>
            <a:lvl2pPr>
              <a:defRPr sz="2200" b="0"/>
            </a:lvl2pPr>
            <a:lvl3pPr>
              <a:defRPr sz="2000" b="0"/>
            </a:lvl3pPr>
            <a:lvl4pPr>
              <a:defRPr sz="1800" b="0"/>
            </a:lvl4pPr>
            <a:lvl5pPr>
              <a:defRPr sz="1800" b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2209801"/>
            <a:ext cx="3612776" cy="32004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59A5F39-4CE7-434C-A5CB-50A363451602}" type="slidenum">
              <a:rPr lang="en-US" smtClean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2" y="40341"/>
            <a:ext cx="7570787" cy="14119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2" y="1761565"/>
            <a:ext cx="7570787" cy="4289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1812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11/23/2024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267200" y="635635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459A5F39-4CE7-434C-A5CB-50A36345160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2035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lnSpc>
          <a:spcPts val="6000"/>
        </a:lnSpc>
        <a:spcBef>
          <a:spcPct val="0"/>
        </a:spcBef>
        <a:buNone/>
        <a:defRPr sz="5400" kern="1200">
          <a:solidFill>
            <a:schemeClr val="tx2"/>
          </a:solidFill>
          <a:latin typeface="DK Lemon Yellow Sun"/>
          <a:ea typeface="+mj-ea"/>
          <a:cs typeface="DK Lemon Yellow Sun"/>
        </a:defRPr>
      </a:lvl1pPr>
    </p:titleStyle>
    <p:bodyStyle>
      <a:lvl1pPr marL="342900" indent="-342900" algn="l" defTabSz="914400" rtl="0" eaLnBrk="1" latinLnBrk="0" hangingPunct="1">
        <a:spcBef>
          <a:spcPts val="24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tx2"/>
        </a:buClr>
        <a:buFont typeface="Candara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Font typeface="Candara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lang="en-US" sz="2000" kern="1200" dirty="0" smtClean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PERDÃO</a:t>
            </a:r>
            <a:endParaRPr lang="ru-RU" dirty="0"/>
          </a:p>
        </p:txBody>
      </p:sp>
      <p:sp>
        <p:nvSpPr>
          <p:cNvPr id="2051" name="Rectangle 8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Os Prazeres da Alma</a:t>
            </a:r>
          </a:p>
        </p:txBody>
      </p:sp>
      <p:sp>
        <p:nvSpPr>
          <p:cNvPr id="4" name="Rectangle 3"/>
          <p:cNvSpPr/>
          <p:nvPr/>
        </p:nvSpPr>
        <p:spPr>
          <a:xfrm>
            <a:off x="1862298" y="6165304"/>
            <a:ext cx="4572000" cy="684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l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pt-BR" sz="1400" dirty="0">
                <a:solidFill>
                  <a:srgbClr val="BCE8E2"/>
                </a:solidFill>
                <a:latin typeface="+mn-lt"/>
              </a:rPr>
              <a:t>Escola de Evangelização de Pacientes</a:t>
            </a:r>
          </a:p>
          <a:p>
            <a:pPr algn="l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Font typeface="Candara" pitchFamily="34" charset="0"/>
              <a:buNone/>
            </a:pPr>
            <a:r>
              <a:rPr lang="pt-BR" sz="1200" dirty="0">
                <a:solidFill>
                  <a:srgbClr val="BCE8E2"/>
                </a:solidFill>
                <a:latin typeface="+mn-lt"/>
              </a:rPr>
              <a:t>Grupo Espírita Guillon Ribeiro</a:t>
            </a:r>
            <a:endParaRPr lang="ru-RU" sz="1200" dirty="0">
              <a:solidFill>
                <a:srgbClr val="BCE8E2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Autoperdão e remorso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51920" y="1761565"/>
            <a:ext cx="4930972" cy="4763779"/>
          </a:xfrm>
        </p:spPr>
        <p:txBody>
          <a:bodyPr>
            <a:normAutofit fontScale="92500"/>
          </a:bodyPr>
          <a:lstStyle/>
          <a:p>
            <a:r>
              <a:rPr lang="pt-BR" dirty="0"/>
              <a:t>“[O autoperdão] É quando passamos a entender que nossos aparentes defeitos são, só e exclusivamente, potenciais a ser desenvolvidos. [...]</a:t>
            </a:r>
          </a:p>
          <a:p>
            <a:r>
              <a:rPr lang="pt-BR" dirty="0"/>
              <a:t>Perdoar-nos elimina a ideia fixa no remorso por algo que aconteceu ontem e a </a:t>
            </a:r>
            <a:r>
              <a:rPr lang="pt-BR" dirty="0" err="1"/>
              <a:t>ansieda-de</a:t>
            </a:r>
            <a:r>
              <a:rPr lang="pt-BR" dirty="0"/>
              <a:t> do que poderá ser revelado ou vir a acontecer amanhã.”</a:t>
            </a:r>
          </a:p>
          <a:p>
            <a:pPr lvl="4"/>
            <a:r>
              <a:rPr lang="pt-BR" dirty="0"/>
              <a:t>(HAMMED. </a:t>
            </a:r>
            <a:r>
              <a:rPr lang="pt-BR" i="1" dirty="0"/>
              <a:t>Os prazeres da alma</a:t>
            </a:r>
            <a:r>
              <a:rPr lang="pt-BR" dirty="0"/>
              <a:t>, lição “Perdão”)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08" y="2483644"/>
            <a:ext cx="3240360" cy="3306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352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Nós e o autoperdão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/>
              <a:t>“</a:t>
            </a:r>
            <a:r>
              <a:rPr lang="pt-PT" dirty="0"/>
              <a:t>O </a:t>
            </a:r>
            <a:r>
              <a:rPr lang="pt-PT" dirty="0" err="1"/>
              <a:t>autoperdão</a:t>
            </a:r>
            <a:r>
              <a:rPr lang="pt-PT" dirty="0"/>
              <a:t> consiste em fazer o nosso melhor hoje, abandonar as mágoas do passado e curar as dores do presente e, ao mesmo tempo, legitimar nossos </a:t>
            </a:r>
            <a:r>
              <a:rPr lang="pt-BR" dirty="0"/>
              <a:t>projetos </a:t>
            </a:r>
            <a:r>
              <a:rPr lang="pt-PT" dirty="0"/>
              <a:t>de vida para o futuro</a:t>
            </a:r>
            <a:r>
              <a:rPr lang="pt-BR" dirty="0"/>
              <a:t>”.</a:t>
            </a:r>
          </a:p>
          <a:p>
            <a:pPr lvl="4"/>
            <a:r>
              <a:rPr lang="pt-BR" dirty="0"/>
              <a:t>(HAMMED. </a:t>
            </a:r>
            <a:r>
              <a:rPr lang="pt-BR" i="1" dirty="0"/>
              <a:t>Os prazeres da alma</a:t>
            </a:r>
            <a:r>
              <a:rPr lang="pt-BR" dirty="0"/>
              <a:t>, lição “Perdão”)</a:t>
            </a:r>
          </a:p>
          <a:p>
            <a:pPr marL="4572000"/>
            <a:r>
              <a:rPr lang="pt-BR" dirty="0"/>
              <a:t>“Embora ninguém possa voltar atrás e fazer um novo começo, qualquer um pode começar agora e fazer um novo fim.”</a:t>
            </a:r>
          </a:p>
          <a:p>
            <a:pPr lvl="4"/>
            <a:r>
              <a:rPr lang="pt-BR" i="1" dirty="0"/>
              <a:t>Chico Xavier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196" y="3861048"/>
            <a:ext cx="3679772" cy="2450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42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Perdoar o outro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“À medida que perdoamos nossos desacertos, começamos também a perdoar as faltas dos outros. Quanto mais compreendermos o outro, avaliando e validando o que ele pensava e como se sentia na hora da </a:t>
            </a:r>
            <a:r>
              <a:rPr lang="pt-PT" dirty="0"/>
              <a:t>indelicadeza, </a:t>
            </a:r>
            <a:r>
              <a:rPr lang="pt-BR" dirty="0"/>
              <a:t>mais facilmente aprenderemos a nos perdoar. ”</a:t>
            </a:r>
          </a:p>
          <a:p>
            <a:pPr lvl="4"/>
            <a:r>
              <a:rPr lang="pt-BR" dirty="0"/>
              <a:t>(HAMMED. </a:t>
            </a:r>
            <a:r>
              <a:rPr lang="pt-BR" i="1" dirty="0"/>
              <a:t>Os prazeres da alma</a:t>
            </a:r>
            <a:r>
              <a:rPr lang="pt-BR" dirty="0"/>
              <a:t>, lição “Perdão”)</a:t>
            </a:r>
          </a:p>
        </p:txBody>
      </p:sp>
    </p:spTree>
    <p:extLst>
      <p:ext uri="{BB962C8B-B14F-4D97-AF65-F5344CB8AC3E}">
        <p14:creationId xmlns:p14="http://schemas.microsoft.com/office/powerpoint/2010/main" val="8942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Perdão</a:t>
            </a:r>
            <a:r>
              <a:rPr lang="en-US" dirty="0"/>
              <a:t> e </a:t>
            </a:r>
            <a:r>
              <a:rPr lang="en-US" dirty="0" err="1"/>
              <a:t>alívio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51920" y="1761565"/>
            <a:ext cx="4930972" cy="4763779"/>
          </a:xfrm>
        </p:spPr>
        <p:txBody>
          <a:bodyPr/>
          <a:lstStyle/>
          <a:p>
            <a:r>
              <a:rPr lang="pt-BR" dirty="0"/>
              <a:t>“</a:t>
            </a:r>
            <a:r>
              <a:rPr lang="pt-PT" dirty="0"/>
              <a:t>Basta utilizarmos o perdão e, imediatamente, </a:t>
            </a:r>
            <a:r>
              <a:rPr lang="pt-PT" dirty="0" err="1"/>
              <a:t>começa-remos</a:t>
            </a:r>
            <a:r>
              <a:rPr lang="pt-PT" dirty="0"/>
              <a:t> a sentir conforto e alívio, pois descarregamos os pesados fardos de culpa, vergonha e perfeccionismo.”</a:t>
            </a:r>
            <a:endParaRPr lang="pt-BR" dirty="0"/>
          </a:p>
          <a:p>
            <a:pPr lvl="4"/>
            <a:r>
              <a:rPr lang="pt-BR" dirty="0"/>
              <a:t>(HAMMED. </a:t>
            </a:r>
            <a:r>
              <a:rPr lang="pt-BR" i="1" dirty="0"/>
              <a:t>Os prazeres da alma</a:t>
            </a:r>
            <a:r>
              <a:rPr lang="pt-BR" dirty="0"/>
              <a:t>, lição “Perdão”)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18246"/>
            <a:ext cx="3048000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2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2E38E-CCC7-303C-C07A-A18FB831A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BD054CD-4CA9-CD26-C66F-6AA357F791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Perdão e alívio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7C04875-33B9-A289-4443-94F3BD5BBA3C}"/>
              </a:ext>
            </a:extLst>
          </p:cNvPr>
          <p:cNvSpPr txBox="1"/>
          <p:nvPr/>
        </p:nvSpPr>
        <p:spPr>
          <a:xfrm>
            <a:off x="372220" y="1478720"/>
            <a:ext cx="8388424" cy="3954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t-B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PERDOAR É RESIGNIFICAR O MOMENTO 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PERDOAR NÃO É ESQUECER ;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É DIMINUIR OU APROVAR O ERRO DO OUTRO;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PERDOAR NÃO É ESPERAR POR UM PEDIDO DE PERDÃO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PERDOAR 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 SEMPRE </a:t>
            </a: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É PARAR DE SENTIR DOR ;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PERDOAR NÃO É NENGLIGENCIAR A JUSTIÇA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PERDOAR NEM SEMPRE É SE ROCONCILIAR COM ADVERSARIO;</a:t>
            </a:r>
          </a:p>
        </p:txBody>
      </p:sp>
    </p:spTree>
    <p:extLst>
      <p:ext uri="{BB962C8B-B14F-4D97-AF65-F5344CB8AC3E}">
        <p14:creationId xmlns:p14="http://schemas.microsoft.com/office/powerpoint/2010/main" val="247693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E4A84-CBE4-D102-7C69-E3758B845F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4CB26FD-6C20-B55C-31ED-B8FBC0F694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Perdão e alívio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6DF7908-38EB-DDB8-5E4C-454FB1E3A663}"/>
              </a:ext>
            </a:extLst>
          </p:cNvPr>
          <p:cNvSpPr txBox="1"/>
          <p:nvPr/>
        </p:nvSpPr>
        <p:spPr>
          <a:xfrm>
            <a:off x="372220" y="1772816"/>
            <a:ext cx="8410672" cy="45395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ESCOLA DA VIDA PERDOAR  É PRÉ REQUISITO PARA QUE TUDO FLUA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Reconstrua pontes , olhe para o outro e para sí com misericórdia. </a:t>
            </a:r>
            <a:endParaRPr lang="pt-BR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possa chegar do outro lado com dever cumprido , pois estamos aqui para aprender a Amar e  seu irmão em desafeto é tão amado por deus como você</a:t>
            </a:r>
            <a:r>
              <a:rPr lang="pt-BR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Perdão é a senha de acesso as bençãos divinas a visão psíquica as intuições dos bons espíritos 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Salmos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 de Davi </a:t>
            </a:r>
          </a:p>
        </p:txBody>
      </p:sp>
    </p:spTree>
    <p:extLst>
      <p:ext uri="{BB962C8B-B14F-4D97-AF65-F5344CB8AC3E}">
        <p14:creationId xmlns:p14="http://schemas.microsoft.com/office/powerpoint/2010/main" val="346189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0947E-5CFE-C179-DD6E-43F1415F8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50D887E-A8EC-108A-41EA-5A1F953ED1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Perdão e alívio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2C9AA4B-808B-B7E7-3C8A-CBAFE84BC712}"/>
              </a:ext>
            </a:extLst>
          </p:cNvPr>
          <p:cNvSpPr txBox="1"/>
          <p:nvPr/>
        </p:nvSpPr>
        <p:spPr>
          <a:xfrm>
            <a:off x="361108" y="1452282"/>
            <a:ext cx="8421784" cy="30114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Mateus c</a:t>
            </a:r>
            <a:r>
              <a:rPr lang="pt-BR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pt-B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 25 a 26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Reconcilia-vos o mais depressa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preciso perdoar 70x 7 vezes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Pedro responde : Creio Senho mais aumentai minha fé !</a:t>
            </a:r>
          </a:p>
        </p:txBody>
      </p:sp>
    </p:spTree>
    <p:extLst>
      <p:ext uri="{BB962C8B-B14F-4D97-AF65-F5344CB8AC3E}">
        <p14:creationId xmlns:p14="http://schemas.microsoft.com/office/powerpoint/2010/main" val="1943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54200" y="4653136"/>
            <a:ext cx="5446714" cy="1730375"/>
          </a:xfrm>
        </p:spPr>
        <p:txBody>
          <a:bodyPr anchor="t"/>
          <a:lstStyle/>
          <a:p>
            <a:r>
              <a:rPr lang="pt-BR" sz="4400" dirty="0"/>
              <a:t>Compreendendo dificuldades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type="body" idx="1"/>
          </p:nvPr>
        </p:nvSpPr>
        <p:spPr>
          <a:xfrm>
            <a:off x="1854200" y="2996952"/>
            <a:ext cx="5446714" cy="1550062"/>
          </a:xfrm>
        </p:spPr>
        <p:txBody>
          <a:bodyPr anchor="b">
            <a:normAutofit/>
          </a:bodyPr>
          <a:lstStyle/>
          <a:p>
            <a:r>
              <a:rPr lang="pt-BR" sz="2200" dirty="0"/>
              <a:t>“[...] perdoar é, acima de tudo, a habilidade de compreender dificuldades.”</a:t>
            </a:r>
          </a:p>
          <a:p>
            <a:r>
              <a:rPr lang="pt-BR" sz="1300" dirty="0"/>
              <a:t>(HAMMED. </a:t>
            </a:r>
            <a:r>
              <a:rPr lang="pt-BR" sz="1300" i="1" dirty="0"/>
              <a:t>Os prazeres da alma</a:t>
            </a:r>
            <a:r>
              <a:rPr lang="pt-BR" sz="1300" dirty="0"/>
              <a:t>, lição “Perdão”)</a:t>
            </a:r>
          </a:p>
        </p:txBody>
      </p:sp>
    </p:spTree>
    <p:extLst>
      <p:ext uri="{BB962C8B-B14F-4D97-AF65-F5344CB8AC3E}">
        <p14:creationId xmlns:p14="http://schemas.microsoft.com/office/powerpoint/2010/main" val="141658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 é a meta de todos nós?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2220" y="1761565"/>
            <a:ext cx="4631828" cy="4763779"/>
          </a:xfrm>
        </p:spPr>
        <p:txBody>
          <a:bodyPr/>
          <a:lstStyle/>
          <a:p>
            <a:r>
              <a:rPr lang="pt-BR" dirty="0"/>
              <a:t>“Toda criatura deseja a paz e a felicidade e quer afastar de si o sofrimento e a amargura. Essa é a ‘meta de excelência’ de todos os seres humanos”.</a:t>
            </a:r>
          </a:p>
          <a:p>
            <a:pPr lvl="4"/>
            <a:r>
              <a:rPr lang="pt-BR" dirty="0"/>
              <a:t>(HAMMED. </a:t>
            </a:r>
            <a:r>
              <a:rPr lang="pt-BR" i="1" dirty="0"/>
              <a:t>Os prazeres da alma</a:t>
            </a:r>
            <a:r>
              <a:rPr lang="pt-BR" dirty="0"/>
              <a:t>, lição “Perdão”)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475" y="2825121"/>
            <a:ext cx="3559224" cy="26361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 que é esse “melhor”?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283968" y="1761565"/>
            <a:ext cx="4498924" cy="4763779"/>
          </a:xfrm>
        </p:spPr>
        <p:txBody>
          <a:bodyPr>
            <a:normAutofit/>
          </a:bodyPr>
          <a:lstStyle/>
          <a:p>
            <a:r>
              <a:rPr lang="pt-BR" dirty="0"/>
              <a:t>“O entendimento do nosso ‘melhor’ depende do grau de raciocínio lógico ou da situação que estamos vivenciando. Todo procedimento é compreensível e pro-veitoso em determinado contexto de vida.”</a:t>
            </a:r>
          </a:p>
          <a:p>
            <a:pPr lvl="4"/>
            <a:r>
              <a:rPr lang="pt-BR" dirty="0"/>
              <a:t>(HAMMED. </a:t>
            </a:r>
            <a:r>
              <a:rPr lang="pt-BR" i="1" dirty="0"/>
              <a:t>Os prazeres da alma</a:t>
            </a:r>
            <a:r>
              <a:rPr lang="pt-BR" dirty="0"/>
              <a:t>, lição “Perdão”)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3" y="2658120"/>
            <a:ext cx="3749627" cy="2962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51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Maturidade </a:t>
            </a:r>
            <a:r>
              <a:rPr lang="en-US" dirty="0" err="1"/>
              <a:t>espiritual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2220" y="1761565"/>
            <a:ext cx="4415804" cy="4763779"/>
          </a:xfrm>
        </p:spPr>
        <p:txBody>
          <a:bodyPr>
            <a:normAutofit fontScale="92500"/>
          </a:bodyPr>
          <a:lstStyle/>
          <a:p>
            <a:r>
              <a:rPr lang="pt-BR" dirty="0"/>
              <a:t>“Quando tomamos atitudes baseadas em mágoas e ressentimentos, é porque supúnhamos que isso nos parecia ‘melhor’. Sempre agimos conforme a nossa maturidade espiritual do momento para decidir e resolver nossas dificuldades existenciais”.</a:t>
            </a:r>
          </a:p>
          <a:p>
            <a:pPr lvl="4"/>
            <a:r>
              <a:rPr lang="pt-BR" dirty="0"/>
              <a:t>(HAMMED. </a:t>
            </a:r>
            <a:r>
              <a:rPr lang="pt-BR" i="1" dirty="0"/>
              <a:t>Os prazeres da alma</a:t>
            </a:r>
            <a:r>
              <a:rPr lang="pt-BR" dirty="0"/>
              <a:t>, lição “Perdão”)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2338765"/>
            <a:ext cx="3661544" cy="36175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651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Podemos errar? E o que fazer?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2220" y="1761565"/>
            <a:ext cx="5351908" cy="4763779"/>
          </a:xfrm>
        </p:spPr>
        <p:txBody>
          <a:bodyPr/>
          <a:lstStyle/>
          <a:p>
            <a:r>
              <a:rPr lang="pt-BR" dirty="0"/>
              <a:t>“Pressupõe-se que, quando alguém pede desculpa, é porque reconheceu seu erro e solicita reconciliação pelo ato impensado e pelo </a:t>
            </a:r>
            <a:r>
              <a:rPr lang="pt-BR" dirty="0" err="1"/>
              <a:t>comporta-mento</a:t>
            </a:r>
            <a:r>
              <a:rPr lang="pt-BR" dirty="0"/>
              <a:t> equivocado”.</a:t>
            </a:r>
          </a:p>
          <a:p>
            <a:pPr lvl="4"/>
            <a:r>
              <a:rPr lang="pt-BR" dirty="0"/>
              <a:t>(HAMMED. </a:t>
            </a:r>
            <a:r>
              <a:rPr lang="pt-BR" i="1" dirty="0"/>
              <a:t>Os prazeres da alma</a:t>
            </a:r>
            <a:r>
              <a:rPr lang="pt-BR" dirty="0"/>
              <a:t>, </a:t>
            </a:r>
            <a:br>
              <a:rPr lang="pt-BR" dirty="0"/>
            </a:br>
            <a:r>
              <a:rPr lang="pt-BR" dirty="0"/>
              <a:t>lição “Perdão”)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219611"/>
            <a:ext cx="2612739" cy="3830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514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 que significa pedir desculpas?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“É a atitude de quem </a:t>
            </a: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se conscientizou de ter ofendido</a:t>
            </a:r>
            <a:r>
              <a:rPr lang="pt-BR" dirty="0"/>
              <a:t>, contrariado ou aborrecido outrem. </a:t>
            </a:r>
          </a:p>
          <a:p>
            <a:r>
              <a:rPr lang="pt-BR" dirty="0"/>
              <a:t>Em outras palavras, quem pede desculpa quer dizer: retira a culpa que há em mim, pois me sinto responsável pelo mal que te causei”.</a:t>
            </a:r>
          </a:p>
          <a:p>
            <a:pPr lvl="4"/>
            <a:r>
              <a:rPr lang="pt-BR" dirty="0"/>
              <a:t>(HAMMED. </a:t>
            </a:r>
            <a:r>
              <a:rPr lang="pt-BR" i="1" dirty="0"/>
              <a:t>Os prazeres da alma</a:t>
            </a:r>
            <a:r>
              <a:rPr lang="pt-BR" dirty="0"/>
              <a:t>, lição “Perdão”)</a:t>
            </a:r>
          </a:p>
        </p:txBody>
      </p:sp>
    </p:spTree>
    <p:extLst>
      <p:ext uri="{BB962C8B-B14F-4D97-AF65-F5344CB8AC3E}">
        <p14:creationId xmlns:p14="http://schemas.microsoft.com/office/powerpoint/2010/main" val="8942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 que pedir desculpas não basta?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72220" y="1761565"/>
            <a:ext cx="8410672" cy="2387515"/>
          </a:xfrm>
        </p:spPr>
        <p:txBody>
          <a:bodyPr>
            <a:normAutofit lnSpcReduction="10000"/>
          </a:bodyPr>
          <a:lstStyle/>
          <a:p>
            <a:r>
              <a:rPr lang="pt-BR" dirty="0"/>
              <a:t>“</a:t>
            </a:r>
            <a:r>
              <a:rPr lang="pt-PT" dirty="0"/>
              <a:t>No entanto, existem indivíduos que, a cada momento e de forma irrefletida, fazem uso da palavra ‘desculpa’. </a:t>
            </a:r>
            <a:r>
              <a:rPr lang="pt-BR" dirty="0"/>
              <a:t>Repetem-na </a:t>
            </a:r>
            <a:r>
              <a:rPr lang="pt-PT" dirty="0"/>
              <a:t>sistematicamente durante anos e anos, porém continuam </a:t>
            </a:r>
            <a:r>
              <a:rPr lang="pt-PT" dirty="0" err="1"/>
              <a:t>perpe-tuando</a:t>
            </a:r>
            <a:r>
              <a:rPr lang="pt-PT" dirty="0"/>
              <a:t> os mesmos erros e agressões.</a:t>
            </a:r>
            <a:r>
              <a:rPr lang="pt-BR" dirty="0"/>
              <a:t>”</a:t>
            </a:r>
          </a:p>
          <a:p>
            <a:pPr lvl="4"/>
            <a:r>
              <a:rPr lang="pt-BR" dirty="0"/>
              <a:t>(HAMMED. Os prazeres da alma, lição “Perdão”)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000" y="4293096"/>
            <a:ext cx="7366000" cy="2324100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</p:spTree>
    <p:extLst>
      <p:ext uri="{BB962C8B-B14F-4D97-AF65-F5344CB8AC3E}">
        <p14:creationId xmlns:p14="http://schemas.microsoft.com/office/powerpoint/2010/main" val="8942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/>
              <a:t>Desculpismo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Denominada como </a:t>
            </a:r>
            <a:r>
              <a:rPr lang="pt-BR" b="1" dirty="0"/>
              <a:t>desculpa social</a:t>
            </a:r>
            <a:r>
              <a:rPr lang="pt-BR" dirty="0"/>
              <a:t>, “</a:t>
            </a:r>
            <a:r>
              <a:rPr lang="pt-PT" dirty="0"/>
              <a:t>simplesmente atravessa as barreiras da</a:t>
            </a:r>
            <a:r>
              <a:rPr lang="pt-BR" dirty="0"/>
              <a:t> boca de forma impensada; pode ser uma manobra ardilosa ou um pretexto para evitar dificuldades futuras diante de situações difíceis.”</a:t>
            </a:r>
          </a:p>
          <a:p>
            <a:pPr lvl="4"/>
            <a:r>
              <a:rPr lang="pt-BR" dirty="0"/>
              <a:t>(HAMMED. </a:t>
            </a:r>
            <a:r>
              <a:rPr lang="pt-BR" i="1" dirty="0"/>
              <a:t>Os prazeres da alma</a:t>
            </a:r>
            <a:r>
              <a:rPr lang="pt-BR" dirty="0"/>
              <a:t>, lição “Perdão”)</a:t>
            </a:r>
          </a:p>
          <a:p>
            <a:r>
              <a:rPr lang="pt-BR" dirty="0"/>
              <a:t>“Desculpismo sempre foi a porta de escape dos que abandonam as próprias obrigações.”</a:t>
            </a:r>
          </a:p>
          <a:p>
            <a:pPr lvl="4"/>
            <a:r>
              <a:rPr lang="pt-BR" dirty="0"/>
              <a:t>(EMMANUEL. </a:t>
            </a:r>
            <a:r>
              <a:rPr lang="pt-BR" i="1" dirty="0"/>
              <a:t>Palavras de Vida Eterna</a:t>
            </a:r>
            <a:r>
              <a:rPr lang="pt-BR" dirty="0"/>
              <a:t>, cap. 128)</a:t>
            </a:r>
          </a:p>
        </p:txBody>
      </p:sp>
    </p:spTree>
    <p:extLst>
      <p:ext uri="{BB962C8B-B14F-4D97-AF65-F5344CB8AC3E}">
        <p14:creationId xmlns:p14="http://schemas.microsoft.com/office/powerpoint/2010/main" val="8942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Perdão e as boas ações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2220" y="1761565"/>
            <a:ext cx="5423916" cy="4763779"/>
          </a:xfrm>
        </p:spPr>
        <p:txBody>
          <a:bodyPr/>
          <a:lstStyle/>
          <a:p>
            <a:r>
              <a:rPr lang="pt-BR" dirty="0"/>
              <a:t>“[...] Aquele que pede a Deus o perdão de suas faltas não o obtém senão </a:t>
            </a:r>
            <a:r>
              <a:rPr lang="pt-BR" b="1" dirty="0">
                <a:solidFill>
                  <a:srgbClr val="4C7C8B"/>
                </a:solidFill>
              </a:rPr>
              <a:t>mudando de conduta</a:t>
            </a:r>
            <a:r>
              <a:rPr lang="pt-BR" dirty="0"/>
              <a:t>. As boas ações são as melhores preces, porque os atos valem mais que as palavras.”</a:t>
            </a:r>
          </a:p>
          <a:p>
            <a:pPr lvl="4"/>
            <a:r>
              <a:rPr lang="pt-BR" dirty="0"/>
              <a:t>(ALLAN KARDEC. </a:t>
            </a:r>
            <a:r>
              <a:rPr lang="pt-BR" i="1" dirty="0"/>
              <a:t>O Livro dos Espíritos</a:t>
            </a:r>
            <a:r>
              <a:rPr lang="pt-BR" dirty="0"/>
              <a:t>, </a:t>
            </a:r>
            <a:r>
              <a:rPr lang="pt-BR" dirty="0" err="1"/>
              <a:t>perg</a:t>
            </a:r>
            <a:r>
              <a:rPr lang="pt-BR" dirty="0"/>
              <a:t>. 661)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2318544"/>
            <a:ext cx="2775709" cy="36371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94292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fusion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Infusion">
      <a:majorFont>
        <a:latin typeface="Mistral"/>
        <a:ea typeface=""/>
        <a:cs typeface=""/>
        <a:font script="Jpan" typeface="ＤＦＰ行書体"/>
        <a:font script="Hans" typeface="宋体"/>
        <a:font script="Hant" typeface="新細明體"/>
      </a:majorFont>
      <a:minorFont>
        <a:latin typeface="Candara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fus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300000"/>
                <a:lumMod val="125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70000"/>
                <a:satMod val="120000"/>
              </a:schemeClr>
              <a:schemeClr val="phClr">
                <a:tint val="70000"/>
                <a:satMod val="135000"/>
              </a:schemeClr>
            </a:duotone>
          </a:blip>
          <a:tile tx="0" ty="0" sx="40000" sy="40000" flip="none" algn="tl"/>
        </a:blipFill>
      </a:fillStyleLst>
      <a:lnStyleLst>
        <a:ln w="38100" cap="flat" cmpd="sng" algn="ctr">
          <a:solidFill>
            <a:schemeClr val="phClr">
              <a:alpha val="70000"/>
              <a:satMod val="105000"/>
            </a:schemeClr>
          </a:solidFill>
          <a:prstDash val="solid"/>
          <a:miter/>
        </a:ln>
        <a:ln w="50800" cap="flat" cmpd="sng" algn="ctr">
          <a:solidFill>
            <a:schemeClr val="phClr">
              <a:alpha val="50000"/>
            </a:schemeClr>
          </a:solidFill>
          <a:prstDash val="solid"/>
          <a:miter/>
        </a:ln>
        <a:ln w="88900" cap="flat" cmpd="sng" algn="ctr">
          <a:solidFill>
            <a:schemeClr val="phClr">
              <a:alpha val="40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r="13500000">
              <a:srgbClr val="000000">
                <a:alpha val="50000"/>
              </a:srgbClr>
            </a:innerShdw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70000"/>
                <a:satMod val="500000"/>
                <a:lumMod val="50000"/>
              </a:schemeClr>
              <a:schemeClr val="phClr">
                <a:satMod val="800000"/>
                <a:lumMod val="2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Infusion.thmx</Template>
  <TotalTime>10271</TotalTime>
  <Words>1415</Words>
  <Application>Microsoft Office PowerPoint</Application>
  <PresentationFormat>Apresentação na tela (4:3)</PresentationFormat>
  <Paragraphs>101</Paragraphs>
  <Slides>17</Slides>
  <Notes>17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Candara</vt:lpstr>
      <vt:lpstr>DK Lemon Yellow Sun</vt:lpstr>
      <vt:lpstr>Infusion</vt:lpstr>
      <vt:lpstr>PERDÃO</vt:lpstr>
      <vt:lpstr>Qual é a meta de todos nós?</vt:lpstr>
      <vt:lpstr>O que é esse “melhor”?</vt:lpstr>
      <vt:lpstr>Maturidade espiritual</vt:lpstr>
      <vt:lpstr>Podemos errar? E o que fazer?</vt:lpstr>
      <vt:lpstr>O que significa pedir desculpas?</vt:lpstr>
      <vt:lpstr>Por que pedir desculpas não basta?</vt:lpstr>
      <vt:lpstr>Desculpismo</vt:lpstr>
      <vt:lpstr>Perdão e as boas ações</vt:lpstr>
      <vt:lpstr>Autoperdão e remorso</vt:lpstr>
      <vt:lpstr>Nós e o autoperdão</vt:lpstr>
      <vt:lpstr>Perdoar o outro</vt:lpstr>
      <vt:lpstr>Perdão e alívio</vt:lpstr>
      <vt:lpstr>Perdão e alívio</vt:lpstr>
      <vt:lpstr>Perdão e alívio</vt:lpstr>
      <vt:lpstr>Perdão e alívio</vt:lpstr>
      <vt:lpstr>Compreendendo dificuldades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Paula</dc:creator>
  <cp:lastModifiedBy>Particular</cp:lastModifiedBy>
  <cp:revision>57</cp:revision>
  <dcterms:created xsi:type="dcterms:W3CDTF">2012-11-07T00:48:56Z</dcterms:created>
  <dcterms:modified xsi:type="dcterms:W3CDTF">2024-11-23T13:23:40Z</dcterms:modified>
</cp:coreProperties>
</file>