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4" r:id="rId4"/>
    <p:sldId id="263" r:id="rId5"/>
    <p:sldId id="273" r:id="rId6"/>
    <p:sldId id="265" r:id="rId7"/>
    <p:sldId id="266" r:id="rId8"/>
    <p:sldId id="259" r:id="rId9"/>
    <p:sldId id="261" r:id="rId10"/>
    <p:sldId id="267" r:id="rId11"/>
    <p:sldId id="268" r:id="rId12"/>
    <p:sldId id="272" r:id="rId13"/>
    <p:sldId id="269" r:id="rId14"/>
    <p:sldId id="270" r:id="rId15"/>
    <p:sldId id="271" r:id="rId16"/>
    <p:sldId id="274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A0E935-08DD-E74D-9AEA-20278BF9F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D04704-A863-DABB-2BC9-CF0042C8DE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93D9352-D634-EEEF-E886-A24CD0C2D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8C60B0-8E4C-358F-6095-A72FEBF59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CA2795A-CBB4-587A-A231-F130B1A38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03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0B0209-632E-7558-B579-38218CFD7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8702619-B546-70C2-AF16-A4E3CDD2D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1B41BCA-8527-EB83-433A-354F123F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035821-1BFD-0167-20F2-03810AE87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15B24D-66C8-92B7-6CD9-EF0F68D01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88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059D521-DC6F-9AF7-10EF-8A22AE0EA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A3EE7DD-C560-F240-8355-F411163CF2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C23073-09B7-4237-34F2-EDD118E01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0EE844-1F3D-D988-D1D5-A7ADEECD1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A4E3D1-1C8A-3A48-5803-D74ED5689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2513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136CB5-26BE-4A1E-7E8A-E84A93220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D404BE-EBA4-DF59-93F8-CBA9B0C24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4390B0-D530-086F-A6EA-923E7C079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8EF3D6-600D-52DC-A951-06898098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3FE420-B858-4D33-CEEF-5041AFED3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96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725223-F79D-A7BA-146D-E68AC28BD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8CE6F17-5E37-4AD8-E4B1-968493AC6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9E19A3-BADF-9462-CCC9-2A11319E8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542039-A1DE-7CBB-9053-14CBF3E77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53EEC8-A509-BE02-1684-72553E267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430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F99F16-18EA-5020-1A4C-2CD47C06A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38699F-3ED1-8B6C-6A11-89C7AF8CA3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6497552-CD96-E60E-ABE7-F070F309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6613086-38B4-081A-2013-06E202136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FC27AD3-8B81-E15F-59BF-079387401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400D58E-C0D7-601D-63BF-664E7A187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7301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3EF092-4754-A2BF-7CF4-C5F2F655B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E1372F6-EE57-38C8-D8C4-F2A35DFE6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66DCDC3-DDC9-CA03-C52F-C2758AAFF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FF24831-F62C-444C-8D9D-2F071344E9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76E24DF-1689-387B-75E7-A677C73EA9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42408EC-8CB8-966C-792E-786D4D7AE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CBF4C43-E5F9-D3C6-B836-CC7E4AED9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F78E0D-8AFF-CF36-399C-D2E5D0DAE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401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9BA4DF-8883-B840-DACD-85011971E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15ED756-37C1-9FBA-C60E-A69607038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D2B2DCA-BC08-413E-6B88-AB68AE8CF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406238E-5638-A255-B666-FE1D5B555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4260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9DFC8A5-9AE9-3D2F-2C70-F68D9C6DA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0386409-2CA5-2F89-48FC-76D7547A8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94844CF-40D7-4F27-B32D-2E5AEE0C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958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A8901-6B19-66B6-4441-A0511CE86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0066A6-4310-6A66-E650-58275DB43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2D1693-014D-A56D-5A7E-385BAFA427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C283B14-3B0E-1DF4-83F2-1A2D22E18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6F22739-CAE4-8557-2B92-1EA4D552A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9736AF-8882-0FC9-92FC-E1480E5CC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473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E5E30-FE6A-EA78-3B1A-10A58B75F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9009365-355A-DDFD-094E-502957E4E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9281AA1-7D5D-26A9-3D02-78AEEDB03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E8679ED-F192-7A9A-CC8F-E5E50EE91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C5BEEF6-FB0A-D8DD-A962-177847DAE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49C8958-FE54-C9BC-AA48-B8D2162E2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40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7886C3F-185F-A7BF-7AEB-BCFC59F74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4CE7DA1-CEC2-9715-D734-8527DB225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4AA69F-0010-7B25-AF05-34376B18D9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00840-8F5E-4B85-A023-15A650086A42}" type="datetimeFigureOut">
              <a:rPr lang="pt-BR" smtClean="0"/>
              <a:t>02/03/2025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776578-490D-FDC7-C6F7-2925C1D5D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90527F-FD31-C66F-DEFB-136CF85E85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AB77D-75F3-43B5-88AC-F4240BC429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560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1D7DEA-62A7-7EBF-2791-D8B7417E2E2E}"/>
              </a:ext>
            </a:extLst>
          </p:cNvPr>
          <p:cNvSpPr txBox="1"/>
          <p:nvPr/>
        </p:nvSpPr>
        <p:spPr>
          <a:xfrm>
            <a:off x="298846" y="1859340"/>
            <a:ext cx="6847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i="1" dirty="0">
                <a:latin typeface="Bell MT" panose="02020503060305020303" pitchFamily="18" charset="0"/>
              </a:rPr>
              <a:t>O HOMEM EM BUSCA DA PERFEIÇÃO</a:t>
            </a:r>
          </a:p>
        </p:txBody>
      </p:sp>
      <p:pic>
        <p:nvPicPr>
          <p:cNvPr id="1026" name="Picture 2" descr="Biografia de Jesus Cristo - Pensador">
            <a:extLst>
              <a:ext uri="{FF2B5EF4-FFF2-40B4-BE49-F238E27FC236}">
                <a16:creationId xmlns:a16="http://schemas.microsoft.com/office/drawing/2014/main" id="{8906146A-9578-D19C-543E-03CF103C0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154" y="1446167"/>
            <a:ext cx="4572000" cy="5230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EEE78DC4-9EE3-8FF4-D797-137907C99A39}"/>
              </a:ext>
            </a:extLst>
          </p:cNvPr>
          <p:cNvSpPr txBox="1"/>
          <p:nvPr/>
        </p:nvSpPr>
        <p:spPr>
          <a:xfrm>
            <a:off x="425455" y="3597813"/>
            <a:ext cx="618636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“Portanto, deveis ser perfeitos como o vosso Pai celeste é perfeito”.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Mateus, 5:48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DCE6624-3B72-4F54-90F3-8DD31A250F79}"/>
              </a:ext>
            </a:extLst>
          </p:cNvPr>
          <p:cNvSpPr/>
          <p:nvPr/>
        </p:nvSpPr>
        <p:spPr>
          <a:xfrm>
            <a:off x="168812" y="168811"/>
            <a:ext cx="1322363" cy="1077217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EB49756-6310-41F2-A521-032AAABFBEA7}"/>
              </a:ext>
            </a:extLst>
          </p:cNvPr>
          <p:cNvSpPr txBox="1"/>
          <p:nvPr/>
        </p:nvSpPr>
        <p:spPr>
          <a:xfrm>
            <a:off x="1447892" y="168812"/>
            <a:ext cx="81592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CENTRO ESPÍRITA MARIA MADALENA</a:t>
            </a:r>
          </a:p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PALESTRA PÚBLICA</a:t>
            </a:r>
          </a:p>
        </p:txBody>
      </p:sp>
    </p:spTree>
    <p:extLst>
      <p:ext uri="{BB962C8B-B14F-4D97-AF65-F5344CB8AC3E}">
        <p14:creationId xmlns:p14="http://schemas.microsoft.com/office/powerpoint/2010/main" val="293538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1788448-F0F7-7C83-1BF1-F0DFB7411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A513A19-E74F-D390-0858-CA98A2982E4E}"/>
              </a:ext>
            </a:extLst>
          </p:cNvPr>
          <p:cNvSpPr/>
          <p:nvPr/>
        </p:nvSpPr>
        <p:spPr>
          <a:xfrm>
            <a:off x="3071343" y="3433092"/>
            <a:ext cx="3169575" cy="23663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 os elementos formadores da caridade?</a:t>
            </a:r>
            <a:endParaRPr lang="pt-BR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ta: para Baixo 2">
            <a:extLst>
              <a:ext uri="{FF2B5EF4-FFF2-40B4-BE49-F238E27FC236}">
                <a16:creationId xmlns:a16="http://schemas.microsoft.com/office/drawing/2014/main" id="{A0EF6A79-A456-B38B-F94F-DFCB0F0FECCC}"/>
              </a:ext>
            </a:extLst>
          </p:cNvPr>
          <p:cNvSpPr/>
          <p:nvPr/>
        </p:nvSpPr>
        <p:spPr>
          <a:xfrm rot="16200000">
            <a:off x="6483630" y="4278184"/>
            <a:ext cx="642937" cy="70852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344D98D-EA3C-D4E8-12FB-00F92E51DF34}"/>
              </a:ext>
            </a:extLst>
          </p:cNvPr>
          <p:cNvSpPr txBox="1"/>
          <p:nvPr/>
        </p:nvSpPr>
        <p:spPr>
          <a:xfrm>
            <a:off x="7502769" y="3478287"/>
            <a:ext cx="3609687" cy="230832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Benevolência, indulgência, abnegação e o devotamento.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D875D05-6348-48D1-A73A-FB23CF114417}"/>
              </a:ext>
            </a:extLst>
          </p:cNvPr>
          <p:cNvSpPr txBox="1"/>
          <p:nvPr/>
        </p:nvSpPr>
        <p:spPr>
          <a:xfrm>
            <a:off x="3024026" y="1069513"/>
            <a:ext cx="2511029" cy="12003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Qual a sua essência</a:t>
            </a:r>
            <a:r>
              <a:rPr lang="pt-B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B0AA49A-2F65-42B8-8E0A-D4506B48D326}"/>
              </a:ext>
            </a:extLst>
          </p:cNvPr>
          <p:cNvSpPr txBox="1"/>
          <p:nvPr/>
        </p:nvSpPr>
        <p:spPr>
          <a:xfrm>
            <a:off x="6805098" y="638628"/>
            <a:ext cx="4956972" cy="2062103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A caridade em sua mais larga acepção. Porque ela implica a prática de toda as outras virtudes.</a:t>
            </a:r>
          </a:p>
        </p:txBody>
      </p:sp>
      <p:sp>
        <p:nvSpPr>
          <p:cNvPr id="8" name="Seta: para Baixo 7">
            <a:extLst>
              <a:ext uri="{FF2B5EF4-FFF2-40B4-BE49-F238E27FC236}">
                <a16:creationId xmlns:a16="http://schemas.microsoft.com/office/drawing/2014/main" id="{E4F9A1A4-7004-460A-AE13-0FFC7B609ABB}"/>
              </a:ext>
            </a:extLst>
          </p:cNvPr>
          <p:cNvSpPr/>
          <p:nvPr/>
        </p:nvSpPr>
        <p:spPr>
          <a:xfrm rot="16200000">
            <a:off x="5848608" y="1296432"/>
            <a:ext cx="642937" cy="74649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B59031E7-4E20-4B21-8D72-00887E3AC42C}"/>
              </a:ext>
            </a:extLst>
          </p:cNvPr>
          <p:cNvSpPr/>
          <p:nvPr/>
        </p:nvSpPr>
        <p:spPr>
          <a:xfrm>
            <a:off x="0" y="6509028"/>
            <a:ext cx="12192000" cy="288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Alan Kardec. ESE. Cap. 17, item 2.</a:t>
            </a:r>
          </a:p>
        </p:txBody>
      </p:sp>
      <p:pic>
        <p:nvPicPr>
          <p:cNvPr id="10" name="Picture 4" descr="Resultado de imagem para evangelho segundo o espiritismo">
            <a:extLst>
              <a:ext uri="{FF2B5EF4-FFF2-40B4-BE49-F238E27FC236}">
                <a16:creationId xmlns:a16="http://schemas.microsoft.com/office/drawing/2014/main" id="{C4D9DB65-2301-46B2-BFD9-7E0C06AE7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61610"/>
            <a:ext cx="2954216" cy="468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45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1788448-F0F7-7C83-1BF1-F0DFB7411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B59031E7-4E20-4B21-8D72-00887E3AC42C}"/>
              </a:ext>
            </a:extLst>
          </p:cNvPr>
          <p:cNvSpPr/>
          <p:nvPr/>
        </p:nvSpPr>
        <p:spPr>
          <a:xfrm>
            <a:off x="0" y="6509028"/>
            <a:ext cx="12192000" cy="288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Allan Kardec. Livro dos Espíritos. Ed. 171ª. P. 886.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256414D-F7FA-4024-93E3-3EE467A5B85F}"/>
              </a:ext>
            </a:extLst>
          </p:cNvPr>
          <p:cNvSpPr txBox="1"/>
          <p:nvPr/>
        </p:nvSpPr>
        <p:spPr>
          <a:xfrm>
            <a:off x="3221503" y="1021810"/>
            <a:ext cx="80889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- Qual é o verdadeiro sentido da palavra caridade, como a entendia Jesus?</a:t>
            </a:r>
          </a:p>
          <a:p>
            <a:pPr algn="just"/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-  Benevolência para com todos, indulgência para com as imperfeições alheias, perdão das ofensas.</a:t>
            </a:r>
          </a:p>
        </p:txBody>
      </p:sp>
      <p:pic>
        <p:nvPicPr>
          <p:cNvPr id="1028" name="Picture 4" descr="Resultado de imagem para livro dos espíritos">
            <a:extLst>
              <a:ext uri="{FF2B5EF4-FFF2-40B4-BE49-F238E27FC236}">
                <a16:creationId xmlns:a16="http://schemas.microsoft.com/office/drawing/2014/main" id="{3B5A5B11-F564-4264-8447-F88BDC2615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34" y="1123967"/>
            <a:ext cx="2640797" cy="43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7172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1788448-F0F7-7C83-1BF1-F0DFB7411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B59031E7-4E20-4B21-8D72-00887E3AC42C}"/>
              </a:ext>
            </a:extLst>
          </p:cNvPr>
          <p:cNvSpPr/>
          <p:nvPr/>
        </p:nvSpPr>
        <p:spPr>
          <a:xfrm>
            <a:off x="0" y="6509028"/>
            <a:ext cx="12192000" cy="288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Allan Kardec. ESE. Cap. 13, item 12.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256414D-F7FA-4024-93E3-3EE467A5B85F}"/>
              </a:ext>
            </a:extLst>
          </p:cNvPr>
          <p:cNvSpPr txBox="1"/>
          <p:nvPr/>
        </p:nvSpPr>
        <p:spPr>
          <a:xfrm>
            <a:off x="3414930" y="1734169"/>
            <a:ext cx="782515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“A alma não pode se elevar nas regiões espirituais senão pelo devotamento ao próximo; ela não encontra a felicidade e consolação senão nos impulsos da caridade.”</a:t>
            </a:r>
          </a:p>
          <a:p>
            <a:pPr algn="just"/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/>
              <a:t>			    	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São Vicente de Paulo, Paris, 1858.</a:t>
            </a:r>
          </a:p>
        </p:txBody>
      </p:sp>
      <p:pic>
        <p:nvPicPr>
          <p:cNvPr id="2052" name="Picture 4" descr="Resultado de imagem para evangelho segundo o espiritismo">
            <a:extLst>
              <a:ext uri="{FF2B5EF4-FFF2-40B4-BE49-F238E27FC236}">
                <a16:creationId xmlns:a16="http://schemas.microsoft.com/office/drawing/2014/main" id="{B8D37780-31D2-4137-AF48-31277EE3F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61610"/>
            <a:ext cx="2954216" cy="468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66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1788448-F0F7-7C83-1BF1-F0DFB7411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B59031E7-4E20-4B21-8D72-00887E3AC42C}"/>
              </a:ext>
            </a:extLst>
          </p:cNvPr>
          <p:cNvSpPr/>
          <p:nvPr/>
        </p:nvSpPr>
        <p:spPr>
          <a:xfrm>
            <a:off x="0" y="6509028"/>
            <a:ext cx="12192000" cy="288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Allan Kardec. ESE. Cap. 15, item 10.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256414D-F7FA-4024-93E3-3EE467A5B85F}"/>
              </a:ext>
            </a:extLst>
          </p:cNvPr>
          <p:cNvSpPr txBox="1"/>
          <p:nvPr/>
        </p:nvSpPr>
        <p:spPr>
          <a:xfrm>
            <a:off x="3334042" y="1157462"/>
            <a:ext cx="74312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“Nada exprime melhor o pensamento de Jesus, nada resume melhor os deveres do homem, do que esta máxima de ordem divina.”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C8E566A-65F8-4A05-849D-A4A28368AC89}"/>
              </a:ext>
            </a:extLst>
          </p:cNvPr>
          <p:cNvSpPr txBox="1"/>
          <p:nvPr/>
        </p:nvSpPr>
        <p:spPr>
          <a:xfrm>
            <a:off x="3319268" y="4374955"/>
            <a:ext cx="8243667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pt-BR" sz="3600" b="1" dirty="0"/>
              <a:t>“FORA DA CARIDADE NÃO HÁ SALVAÇÃO”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3621EBC-B196-49B5-ACEB-67FE69B8B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0276" y="5734028"/>
            <a:ext cx="3359187" cy="542591"/>
          </a:xfrm>
          <a:prstGeom prst="rect">
            <a:avLst/>
          </a:prstGeom>
        </p:spPr>
      </p:pic>
      <p:pic>
        <p:nvPicPr>
          <p:cNvPr id="3074" name="Picture 2" descr="Resultado de imagem para evangelho segundo o espiritismo">
            <a:extLst>
              <a:ext uri="{FF2B5EF4-FFF2-40B4-BE49-F238E27FC236}">
                <a16:creationId xmlns:a16="http://schemas.microsoft.com/office/drawing/2014/main" id="{9DBB2619-3E2F-4768-A70E-644DA573A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7451"/>
            <a:ext cx="3023261" cy="46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962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1788448-F0F7-7C83-1BF1-F0DFB7411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B59031E7-4E20-4B21-8D72-00887E3AC42C}"/>
              </a:ext>
            </a:extLst>
          </p:cNvPr>
          <p:cNvSpPr/>
          <p:nvPr/>
        </p:nvSpPr>
        <p:spPr>
          <a:xfrm>
            <a:off x="-1" y="6466825"/>
            <a:ext cx="12192000" cy="288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Allan Kardec. ESE. Cap. 17, item 3.</a:t>
            </a:r>
            <a:endParaRPr lang="pt-BR" sz="20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C2E87A0-16E4-4561-AD2F-9D9E43CC99A9}"/>
              </a:ext>
            </a:extLst>
          </p:cNvPr>
          <p:cNvSpPr txBox="1"/>
          <p:nvPr/>
        </p:nvSpPr>
        <p:spPr>
          <a:xfrm>
            <a:off x="2232987" y="1303165"/>
            <a:ext cx="93297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“O verdadeiro homem de bem é aquele que </a:t>
            </a:r>
            <a:r>
              <a:rPr lang="pt-BR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prática a lei de justiça, de amor e de caridade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 em sua maior pureza. </a:t>
            </a:r>
            <a:r>
              <a:rPr lang="pt-BR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Se interroga a consciência sobre os seus próprios atos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, pergunta a si mesmo se não violou essa lei; se não fez o mal e se fez todo bem que podia [...]”.</a:t>
            </a:r>
          </a:p>
        </p:txBody>
      </p:sp>
      <p:pic>
        <p:nvPicPr>
          <p:cNvPr id="4098" name="Picture 2" descr="Resultado de imagem para evangelho segundo o espiritismo">
            <a:extLst>
              <a:ext uri="{FF2B5EF4-FFF2-40B4-BE49-F238E27FC236}">
                <a16:creationId xmlns:a16="http://schemas.microsoft.com/office/drawing/2014/main" id="{2F6AD591-341E-47EC-93AC-0CCF1DB61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1584517"/>
            <a:ext cx="2232989" cy="3859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478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1788448-F0F7-7C83-1BF1-F0DFB7411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B59031E7-4E20-4B21-8D72-00887E3AC42C}"/>
              </a:ext>
            </a:extLst>
          </p:cNvPr>
          <p:cNvSpPr/>
          <p:nvPr/>
        </p:nvSpPr>
        <p:spPr>
          <a:xfrm>
            <a:off x="-1" y="6466825"/>
            <a:ext cx="12192000" cy="288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Allan Kardec. ESE. Cap. 17, item 4.</a:t>
            </a:r>
            <a:endParaRPr lang="pt-BR" sz="20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A849AD1-DA0E-4679-BE3A-2BC8DA44599E}"/>
              </a:ext>
            </a:extLst>
          </p:cNvPr>
          <p:cNvSpPr txBox="1"/>
          <p:nvPr/>
        </p:nvSpPr>
        <p:spPr>
          <a:xfrm>
            <a:off x="1881422" y="570623"/>
            <a:ext cx="361873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O espiritismo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D692118-CE4E-4B1C-8D4A-EF3FB98C6BE6}"/>
              </a:ext>
            </a:extLst>
          </p:cNvPr>
          <p:cNvSpPr txBox="1"/>
          <p:nvPr/>
        </p:nvSpPr>
        <p:spPr>
          <a:xfrm>
            <a:off x="3812748" y="1860108"/>
            <a:ext cx="765242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O espiritismo bem compreendido, mas </a:t>
            </a:r>
            <a:r>
              <a:rPr lang="pt-BR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sobretudo bem sentido, conduz forçosamente aos resultados acima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, que caracterizam o verdadeiro espírita como o verdadeiro cristão.</a:t>
            </a:r>
          </a:p>
        </p:txBody>
      </p:sp>
      <p:pic>
        <p:nvPicPr>
          <p:cNvPr id="5122" name="Picture 2" descr="Resultado de imagem para evangelho segundo o espiritismo">
            <a:extLst>
              <a:ext uri="{FF2B5EF4-FFF2-40B4-BE49-F238E27FC236}">
                <a16:creationId xmlns:a16="http://schemas.microsoft.com/office/drawing/2014/main" id="{207CE577-0C7B-4C59-A173-E02CDBBEB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66" y="1479586"/>
            <a:ext cx="2961512" cy="4606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040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1D7DEA-62A7-7EBF-2791-D8B7417E2E2E}"/>
              </a:ext>
            </a:extLst>
          </p:cNvPr>
          <p:cNvSpPr txBox="1"/>
          <p:nvPr/>
        </p:nvSpPr>
        <p:spPr>
          <a:xfrm>
            <a:off x="298847" y="2513061"/>
            <a:ext cx="736804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6000" b="1" dirty="0">
                <a:latin typeface="Arial" panose="020B0604020202020204" pitchFamily="34" charset="0"/>
                <a:cs typeface="Arial" panose="020B0604020202020204" pitchFamily="34" charset="0"/>
              </a:rPr>
              <a:t>"Eu sou o caminho, a verdade e a vida" </a:t>
            </a:r>
            <a:r>
              <a:rPr lang="pt-BR" dirty="0"/>
              <a:t>						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Jesus</a:t>
            </a:r>
            <a:endParaRPr lang="pt-BR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Biografia de Jesus Cristo - Pensador">
            <a:extLst>
              <a:ext uri="{FF2B5EF4-FFF2-40B4-BE49-F238E27FC236}">
                <a16:creationId xmlns:a16="http://schemas.microsoft.com/office/drawing/2014/main" id="{8906146A-9578-D19C-543E-03CF103C0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636" y="1446167"/>
            <a:ext cx="4071517" cy="468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3DCE6624-3B72-4F54-90F3-8DD31A250F79}"/>
              </a:ext>
            </a:extLst>
          </p:cNvPr>
          <p:cNvSpPr/>
          <p:nvPr/>
        </p:nvSpPr>
        <p:spPr>
          <a:xfrm>
            <a:off x="168812" y="168812"/>
            <a:ext cx="1322363" cy="928468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EB49756-6310-41F2-A521-032AAABFBEA7}"/>
              </a:ext>
            </a:extLst>
          </p:cNvPr>
          <p:cNvSpPr txBox="1"/>
          <p:nvPr/>
        </p:nvSpPr>
        <p:spPr>
          <a:xfrm>
            <a:off x="1447892" y="168812"/>
            <a:ext cx="81592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CENTRO ESPÍRITA MARIA MADALENA</a:t>
            </a:r>
          </a:p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PALESTRA PÚBLICA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914CC65-EF0D-4763-B33A-E4C348F7CCB3}"/>
              </a:ext>
            </a:extLst>
          </p:cNvPr>
          <p:cNvSpPr/>
          <p:nvPr/>
        </p:nvSpPr>
        <p:spPr>
          <a:xfrm>
            <a:off x="0" y="6509028"/>
            <a:ext cx="12192000" cy="288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Bíblia de Jerusalém. João, 14:6.</a:t>
            </a:r>
          </a:p>
        </p:txBody>
      </p:sp>
    </p:spTree>
    <p:extLst>
      <p:ext uri="{BB962C8B-B14F-4D97-AF65-F5344CB8AC3E}">
        <p14:creationId xmlns:p14="http://schemas.microsoft.com/office/powerpoint/2010/main" val="334009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EE78DC4-9EE3-8FF4-D797-137907C99A39}"/>
              </a:ext>
            </a:extLst>
          </p:cNvPr>
          <p:cNvSpPr txBox="1"/>
          <p:nvPr/>
        </p:nvSpPr>
        <p:spPr>
          <a:xfrm>
            <a:off x="3453618" y="2136416"/>
            <a:ext cx="76528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Tx/>
              <a:buChar char="-"/>
            </a:pP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O homem pode compreender a natureza íntima de Deus?</a:t>
            </a:r>
          </a:p>
          <a:p>
            <a:pPr algn="just"/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-   Não; é </a:t>
            </a:r>
            <a:r>
              <a:rPr lang="pt-BR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um sentido que lhe falta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479F52B-F154-4631-9F43-8B3919F63136}"/>
              </a:ext>
            </a:extLst>
          </p:cNvPr>
          <p:cNvSpPr txBox="1"/>
          <p:nvPr/>
        </p:nvSpPr>
        <p:spPr>
          <a:xfrm>
            <a:off x="267286" y="365760"/>
            <a:ext cx="6372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Atributos da Divindade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A0857B7-606A-467B-8666-106A5CEA540F}"/>
              </a:ext>
            </a:extLst>
          </p:cNvPr>
          <p:cNvSpPr/>
          <p:nvPr/>
        </p:nvSpPr>
        <p:spPr>
          <a:xfrm>
            <a:off x="0" y="6492240"/>
            <a:ext cx="12192000" cy="281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Allan Kardec. O  Livro dos Espíritos. P. 10. </a:t>
            </a:r>
          </a:p>
        </p:txBody>
      </p:sp>
      <p:pic>
        <p:nvPicPr>
          <p:cNvPr id="7170" name="Picture 2" descr="Resultado de imagem para livro dos espíritos">
            <a:extLst>
              <a:ext uri="{FF2B5EF4-FFF2-40B4-BE49-F238E27FC236}">
                <a16:creationId xmlns:a16="http://schemas.microsoft.com/office/drawing/2014/main" id="{E00DC01E-0DF1-4DD7-A396-68EEA40E3B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86" y="1407577"/>
            <a:ext cx="2640797" cy="43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46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479F52B-F154-4631-9F43-8B3919F63136}"/>
              </a:ext>
            </a:extLst>
          </p:cNvPr>
          <p:cNvSpPr txBox="1"/>
          <p:nvPr/>
        </p:nvSpPr>
        <p:spPr>
          <a:xfrm>
            <a:off x="379827" y="345947"/>
            <a:ext cx="6372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Atributos da Divindade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8DF3D3-CD85-4E15-B500-59D50279BDDB}"/>
              </a:ext>
            </a:extLst>
          </p:cNvPr>
          <p:cNvSpPr txBox="1"/>
          <p:nvPr/>
        </p:nvSpPr>
        <p:spPr>
          <a:xfrm>
            <a:off x="3151164" y="1449405"/>
            <a:ext cx="85531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Tx/>
              <a:buChar char="-"/>
            </a:pP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Um dia será dado ao homem compreender o mistério da Divindade?</a:t>
            </a:r>
          </a:p>
          <a:p>
            <a:pPr algn="just"/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- Quando </a:t>
            </a:r>
            <a:r>
              <a:rPr lang="pt-BR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seu espírito não estiver mais obscurecido pela matéria e, pela sua perfeição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, estiver próximo dele, então, ele o verá e o compreenderá.</a:t>
            </a:r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A0857B7-606A-467B-8666-106A5CEA540F}"/>
              </a:ext>
            </a:extLst>
          </p:cNvPr>
          <p:cNvSpPr/>
          <p:nvPr/>
        </p:nvSpPr>
        <p:spPr>
          <a:xfrm>
            <a:off x="-1" y="6512053"/>
            <a:ext cx="12192000" cy="281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Allan Kardec. O  Livro dos Espíritos. P. 11.</a:t>
            </a:r>
          </a:p>
        </p:txBody>
      </p:sp>
      <p:pic>
        <p:nvPicPr>
          <p:cNvPr id="6146" name="Picture 2" descr="Resultado de imagem para livro dos espíritos">
            <a:extLst>
              <a:ext uri="{FF2B5EF4-FFF2-40B4-BE49-F238E27FC236}">
                <a16:creationId xmlns:a16="http://schemas.microsoft.com/office/drawing/2014/main" id="{3F94F9A7-8E2C-4D70-A6DD-3D8723AF2E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6" y="1551563"/>
            <a:ext cx="2640797" cy="43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973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EE78DC4-9EE3-8FF4-D797-137907C99A39}"/>
              </a:ext>
            </a:extLst>
          </p:cNvPr>
          <p:cNvSpPr txBox="1"/>
          <p:nvPr/>
        </p:nvSpPr>
        <p:spPr>
          <a:xfrm>
            <a:off x="2091079" y="1498111"/>
            <a:ext cx="94775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- Se não podemos compreender a natureza íntima de Deus, podemos ter uma ideia de algumas de suas perfeições?</a:t>
            </a:r>
          </a:p>
          <a:p>
            <a:pPr algn="just"/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- Sim, de algumas. O homem as compreende melhor </a:t>
            </a:r>
            <a:r>
              <a:rPr lang="pt-BR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à medida que se eleva acima da matéria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; ele as entrevê pelo pensamento.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479F52B-F154-4631-9F43-8B3919F63136}"/>
              </a:ext>
            </a:extLst>
          </p:cNvPr>
          <p:cNvSpPr txBox="1"/>
          <p:nvPr/>
        </p:nvSpPr>
        <p:spPr>
          <a:xfrm>
            <a:off x="3643532" y="493178"/>
            <a:ext cx="6372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Atributos da Divindade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A0857B7-606A-467B-8666-106A5CEA540F}"/>
              </a:ext>
            </a:extLst>
          </p:cNvPr>
          <p:cNvSpPr/>
          <p:nvPr/>
        </p:nvSpPr>
        <p:spPr>
          <a:xfrm>
            <a:off x="0" y="6512053"/>
            <a:ext cx="12192000" cy="281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Allan Kardec. O  Livro dos Espíritos. P. 12.</a:t>
            </a:r>
          </a:p>
        </p:txBody>
      </p:sp>
      <p:pic>
        <p:nvPicPr>
          <p:cNvPr id="8196" name="Picture 4" descr="Resultado de imagem para livro dos espíritos">
            <a:extLst>
              <a:ext uri="{FF2B5EF4-FFF2-40B4-BE49-F238E27FC236}">
                <a16:creationId xmlns:a16="http://schemas.microsoft.com/office/drawing/2014/main" id="{28BC5241-E748-4C7F-BEC3-BA3DF1FC54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02191"/>
            <a:ext cx="2091079" cy="3938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29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ensador, Pensando, Pessoa, Idéia">
            <a:extLst>
              <a:ext uri="{FF2B5EF4-FFF2-40B4-BE49-F238E27FC236}">
                <a16:creationId xmlns:a16="http://schemas.microsoft.com/office/drawing/2014/main" id="{0FEB630B-2508-4D05-A9A9-89B57FBF1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59" y="2082018"/>
            <a:ext cx="3519047" cy="477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alão de Pensamento: Nuvem 2">
            <a:extLst>
              <a:ext uri="{FF2B5EF4-FFF2-40B4-BE49-F238E27FC236}">
                <a16:creationId xmlns:a16="http://schemas.microsoft.com/office/drawing/2014/main" id="{190C1D36-4CAC-460D-A973-97891FE168FA}"/>
              </a:ext>
            </a:extLst>
          </p:cNvPr>
          <p:cNvSpPr/>
          <p:nvPr/>
        </p:nvSpPr>
        <p:spPr>
          <a:xfrm>
            <a:off x="4851231" y="253570"/>
            <a:ext cx="6893170" cy="2851873"/>
          </a:xfrm>
          <a:prstGeom prst="cloudCallout">
            <a:avLst>
              <a:gd name="adj1" fmla="val -82178"/>
              <a:gd name="adj2" fmla="val 2418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 afinal, quais são esses atributos?</a:t>
            </a:r>
          </a:p>
        </p:txBody>
      </p:sp>
    </p:spTree>
    <p:extLst>
      <p:ext uri="{BB962C8B-B14F-4D97-AF65-F5344CB8AC3E}">
        <p14:creationId xmlns:p14="http://schemas.microsoft.com/office/powerpoint/2010/main" val="345225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EE78DC4-9EE3-8FF4-D797-137907C99A39}"/>
              </a:ext>
            </a:extLst>
          </p:cNvPr>
          <p:cNvSpPr txBox="1"/>
          <p:nvPr/>
        </p:nvSpPr>
        <p:spPr>
          <a:xfrm>
            <a:off x="2872757" y="2564583"/>
            <a:ext cx="89045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ETERNO – IMUTÁVEL – IMATERIAL – ÚNICO – TODO-PODEROSO – SOBERANAMENTE JUSTO E BOM.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479F52B-F154-4631-9F43-8B3919F63136}"/>
              </a:ext>
            </a:extLst>
          </p:cNvPr>
          <p:cNvSpPr txBox="1"/>
          <p:nvPr/>
        </p:nvSpPr>
        <p:spPr>
          <a:xfrm>
            <a:off x="351692" y="345947"/>
            <a:ext cx="6372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Atributos da Divindade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A0857B7-606A-467B-8666-106A5CEA540F}"/>
              </a:ext>
            </a:extLst>
          </p:cNvPr>
          <p:cNvSpPr/>
          <p:nvPr/>
        </p:nvSpPr>
        <p:spPr>
          <a:xfrm>
            <a:off x="0" y="6512053"/>
            <a:ext cx="12192000" cy="281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Allan Kardec. O  Livro dos Espíritos. Cap. 1 – Deus. Atributos da Divindade.</a:t>
            </a:r>
          </a:p>
        </p:txBody>
      </p:sp>
      <p:pic>
        <p:nvPicPr>
          <p:cNvPr id="9218" name="Picture 2" descr="Resultado de imagem para livro dos espíritos">
            <a:extLst>
              <a:ext uri="{FF2B5EF4-FFF2-40B4-BE49-F238E27FC236}">
                <a16:creationId xmlns:a16="http://schemas.microsoft.com/office/drawing/2014/main" id="{8AD19A9F-C294-4276-9192-17D25C4A4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57" y="1716259"/>
            <a:ext cx="2642400" cy="4235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61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ensador, Pensando, Pessoa, Idéia">
            <a:extLst>
              <a:ext uri="{FF2B5EF4-FFF2-40B4-BE49-F238E27FC236}">
                <a16:creationId xmlns:a16="http://schemas.microsoft.com/office/drawing/2014/main" id="{0FEB630B-2508-4D05-A9A9-89B57FBF1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59" y="2082018"/>
            <a:ext cx="3519047" cy="477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alão de Pensamento: Nuvem 2">
            <a:extLst>
              <a:ext uri="{FF2B5EF4-FFF2-40B4-BE49-F238E27FC236}">
                <a16:creationId xmlns:a16="http://schemas.microsoft.com/office/drawing/2014/main" id="{190C1D36-4CAC-460D-A973-97891FE168FA}"/>
              </a:ext>
            </a:extLst>
          </p:cNvPr>
          <p:cNvSpPr/>
          <p:nvPr/>
        </p:nvSpPr>
        <p:spPr>
          <a:xfrm>
            <a:off x="4923692" y="577127"/>
            <a:ext cx="6471139" cy="3104036"/>
          </a:xfrm>
          <a:prstGeom prst="cloudCallout">
            <a:avLst>
              <a:gd name="adj1" fmla="val -82790"/>
              <a:gd name="adj2" fmla="val 494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agora? Como entender essa perfeição?</a:t>
            </a:r>
          </a:p>
        </p:txBody>
      </p:sp>
    </p:spTree>
    <p:extLst>
      <p:ext uri="{BB962C8B-B14F-4D97-AF65-F5344CB8AC3E}">
        <p14:creationId xmlns:p14="http://schemas.microsoft.com/office/powerpoint/2010/main" val="158768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D16E79EF-9992-C594-8266-59EDE833F557}"/>
              </a:ext>
            </a:extLst>
          </p:cNvPr>
          <p:cNvSpPr txBox="1"/>
          <p:nvPr/>
        </p:nvSpPr>
        <p:spPr>
          <a:xfrm>
            <a:off x="2086099" y="514630"/>
            <a:ext cx="7538538" cy="156966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Uma perfeição relativa, a qual a Humanidade é suscetível e que mais a aproxima da Divindade.</a:t>
            </a:r>
          </a:p>
        </p:txBody>
      </p:sp>
      <p:sp>
        <p:nvSpPr>
          <p:cNvPr id="8" name="Seta: para Baixo 7">
            <a:extLst>
              <a:ext uri="{FF2B5EF4-FFF2-40B4-BE49-F238E27FC236}">
                <a16:creationId xmlns:a16="http://schemas.microsoft.com/office/drawing/2014/main" id="{B6C99E84-6245-9A8E-3C0B-75A666AE2601}"/>
              </a:ext>
            </a:extLst>
          </p:cNvPr>
          <p:cNvSpPr/>
          <p:nvPr/>
        </p:nvSpPr>
        <p:spPr>
          <a:xfrm rot="16200000">
            <a:off x="3610125" y="2895440"/>
            <a:ext cx="642937" cy="74649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C85D8F2-CC06-D67C-5540-F6C04093B73D}"/>
              </a:ext>
            </a:extLst>
          </p:cNvPr>
          <p:cNvSpPr txBox="1"/>
          <p:nvPr/>
        </p:nvSpPr>
        <p:spPr>
          <a:xfrm>
            <a:off x="4764259" y="2483857"/>
            <a:ext cx="6839840" cy="156966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Amar os inimigos, fazer o bem àqueles que nos odeiam, orar por aqueles que nos perseguem.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AE3921C-F5C4-BB90-7ED6-DA1EC5AF6F33}"/>
              </a:ext>
            </a:extLst>
          </p:cNvPr>
          <p:cNvSpPr txBox="1"/>
          <p:nvPr/>
        </p:nvSpPr>
        <p:spPr>
          <a:xfrm>
            <a:off x="587900" y="2668523"/>
            <a:ext cx="2511028" cy="120032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que consiste?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19AEE77F-3170-4783-B7B4-BC72C80BCC0C}"/>
              </a:ext>
            </a:extLst>
          </p:cNvPr>
          <p:cNvSpPr/>
          <p:nvPr/>
        </p:nvSpPr>
        <p:spPr>
          <a:xfrm>
            <a:off x="0" y="6509028"/>
            <a:ext cx="12192000" cy="288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Allan Kardec. ESE. Cap. 17, item 2.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6443628-A94D-48B8-A630-C4A83AAF61C6}"/>
              </a:ext>
            </a:extLst>
          </p:cNvPr>
          <p:cNvSpPr txBox="1"/>
          <p:nvPr/>
        </p:nvSpPr>
        <p:spPr>
          <a:xfrm>
            <a:off x="462487" y="4266524"/>
            <a:ext cx="1114161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O sacrifício que vos obriga a amar aqueles que vos ultrajam e vos perseguem é penoso; mas, é precisamente isso que vos torna superiores a eles.</a:t>
            </a:r>
          </a:p>
          <a:p>
            <a:pPr algn="r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Fénelon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ESE. Cap.12, item 10</a:t>
            </a:r>
          </a:p>
        </p:txBody>
      </p:sp>
    </p:spTree>
    <p:extLst>
      <p:ext uri="{BB962C8B-B14F-4D97-AF65-F5344CB8AC3E}">
        <p14:creationId xmlns:p14="http://schemas.microsoft.com/office/powerpoint/2010/main" val="225310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1788448-F0F7-7C83-1BF1-F0DFB7411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A513A19-E74F-D390-0858-CA98A2982E4E}"/>
              </a:ext>
            </a:extLst>
          </p:cNvPr>
          <p:cNvSpPr/>
          <p:nvPr/>
        </p:nvSpPr>
        <p:spPr>
          <a:xfrm>
            <a:off x="2991401" y="3478288"/>
            <a:ext cx="3169575" cy="23663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 os elementos formadores da caridade?</a:t>
            </a:r>
            <a:endParaRPr lang="pt-BR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ta: para Baixo 2">
            <a:extLst>
              <a:ext uri="{FF2B5EF4-FFF2-40B4-BE49-F238E27FC236}">
                <a16:creationId xmlns:a16="http://schemas.microsoft.com/office/drawing/2014/main" id="{A0EF6A79-A456-B38B-F94F-DFCB0F0FECCC}"/>
              </a:ext>
            </a:extLst>
          </p:cNvPr>
          <p:cNvSpPr/>
          <p:nvPr/>
        </p:nvSpPr>
        <p:spPr>
          <a:xfrm rot="16200000">
            <a:off x="6588114" y="4234954"/>
            <a:ext cx="642937" cy="70852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344D98D-EA3C-D4E8-12FB-00F92E51DF34}"/>
              </a:ext>
            </a:extLst>
          </p:cNvPr>
          <p:cNvSpPr txBox="1"/>
          <p:nvPr/>
        </p:nvSpPr>
        <p:spPr>
          <a:xfrm>
            <a:off x="7658189" y="3507302"/>
            <a:ext cx="3609687" cy="230832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Benevolência, indulgência, abnegação e o devotamento.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D875D05-6348-48D1-A73A-FB23CF114417}"/>
              </a:ext>
            </a:extLst>
          </p:cNvPr>
          <p:cNvSpPr txBox="1"/>
          <p:nvPr/>
        </p:nvSpPr>
        <p:spPr>
          <a:xfrm>
            <a:off x="2193768" y="1076913"/>
            <a:ext cx="2511029" cy="12003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Qual a sua essência</a:t>
            </a:r>
            <a:r>
              <a:rPr lang="pt-B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B0AA49A-2F65-42B8-8E0A-D4506B48D326}"/>
              </a:ext>
            </a:extLst>
          </p:cNvPr>
          <p:cNvSpPr txBox="1"/>
          <p:nvPr/>
        </p:nvSpPr>
        <p:spPr>
          <a:xfrm>
            <a:off x="6310904" y="646028"/>
            <a:ext cx="4956972" cy="2062103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A caridade em sua mais larga acepção. Porque ela implica a prática de toda as outras virtudes.</a:t>
            </a:r>
          </a:p>
        </p:txBody>
      </p:sp>
      <p:sp>
        <p:nvSpPr>
          <p:cNvPr id="8" name="Seta: para Baixo 7">
            <a:extLst>
              <a:ext uri="{FF2B5EF4-FFF2-40B4-BE49-F238E27FC236}">
                <a16:creationId xmlns:a16="http://schemas.microsoft.com/office/drawing/2014/main" id="{E4F9A1A4-7004-460A-AE13-0FFC7B609ABB}"/>
              </a:ext>
            </a:extLst>
          </p:cNvPr>
          <p:cNvSpPr/>
          <p:nvPr/>
        </p:nvSpPr>
        <p:spPr>
          <a:xfrm rot="16200000">
            <a:off x="5186382" y="1303832"/>
            <a:ext cx="642937" cy="74649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B59031E7-4E20-4B21-8D72-00887E3AC42C}"/>
              </a:ext>
            </a:extLst>
          </p:cNvPr>
          <p:cNvSpPr/>
          <p:nvPr/>
        </p:nvSpPr>
        <p:spPr>
          <a:xfrm>
            <a:off x="0" y="6509028"/>
            <a:ext cx="12192000" cy="288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Alan Kardec. ESE. Cap. 17, item 2.</a:t>
            </a:r>
          </a:p>
        </p:txBody>
      </p:sp>
      <p:pic>
        <p:nvPicPr>
          <p:cNvPr id="10" name="Picture 4" descr="Resultado de imagem para evangelho segundo o espiritismo">
            <a:extLst>
              <a:ext uri="{FF2B5EF4-FFF2-40B4-BE49-F238E27FC236}">
                <a16:creationId xmlns:a16="http://schemas.microsoft.com/office/drawing/2014/main" id="{0C1C09FF-0C2F-4D42-97CB-C195B5AF3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4848"/>
            <a:ext cx="2544514" cy="3899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114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1010</TotalTime>
  <Words>696</Words>
  <Application>Microsoft Office PowerPoint</Application>
  <PresentationFormat>Widescreen</PresentationFormat>
  <Paragraphs>61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Bell MT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Reginaldo Aparecido</dc:creator>
  <cp:lastModifiedBy>Reginaldo Aparecido</cp:lastModifiedBy>
  <cp:revision>41</cp:revision>
  <dcterms:created xsi:type="dcterms:W3CDTF">2025-02-13T02:09:14Z</dcterms:created>
  <dcterms:modified xsi:type="dcterms:W3CDTF">2025-03-02T14:55:15Z</dcterms:modified>
</cp:coreProperties>
</file>