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75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C3958-5170-4A24-AD9C-083B2F8F0533}" type="datetimeFigureOut">
              <a:rPr lang="pt-BR" smtClean="0"/>
              <a:t>22/12/2024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98752-1BB1-42C7-A6C5-3957265EF4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21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E98752-1BB1-42C7-A6C5-3957265EF48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67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9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66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3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948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21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1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4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9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7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3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1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7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8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0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21" y="758952"/>
            <a:ext cx="7388352" cy="457200"/>
          </a:xfrm>
        </p:spPr>
        <p:txBody>
          <a:bodyPr>
            <a:noAutofit/>
          </a:bodyPr>
          <a:lstStyle/>
          <a:p>
            <a:r>
              <a:rPr lang="pt-BR" sz="2800" b="1" dirty="0"/>
              <a:t>A Vida e Obra de Bezerra de Menezes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7321" y="2133600"/>
            <a:ext cx="7117080" cy="2209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sz="2800" b="1" dirty="0"/>
              <a:t>O Médico dos </a:t>
            </a:r>
            <a:r>
              <a:rPr sz="2800" b="1" dirty="0" err="1"/>
              <a:t>Pobres</a:t>
            </a:r>
            <a:r>
              <a:rPr sz="2800" b="1" dirty="0"/>
              <a:t> e </a:t>
            </a:r>
            <a:r>
              <a:rPr sz="2800" b="1" dirty="0" err="1"/>
              <a:t>Kardec</a:t>
            </a:r>
            <a:r>
              <a:rPr sz="2800" b="1" dirty="0"/>
              <a:t> </a:t>
            </a:r>
            <a:r>
              <a:rPr sz="2800" b="1" dirty="0" err="1"/>
              <a:t>Brasileiro</a:t>
            </a:r>
            <a:endParaRPr lang="pt-BR" sz="2800" b="1" dirty="0"/>
          </a:p>
          <a:p>
            <a:pPr marL="0" indent="0" algn="just">
              <a:buNone/>
            </a:pPr>
            <a:endParaRPr sz="3200" b="1" dirty="0"/>
          </a:p>
          <a:p>
            <a:pPr algn="just"/>
            <a:r>
              <a:rPr sz="2800" b="1" dirty="0" err="1"/>
              <a:t>Objetivo</a:t>
            </a:r>
            <a:r>
              <a:rPr sz="2800" b="1" dirty="0"/>
              <a:t>: </a:t>
            </a:r>
            <a:r>
              <a:rPr sz="2800" b="1" dirty="0" err="1"/>
              <a:t>apresentar</a:t>
            </a:r>
            <a:r>
              <a:rPr sz="2800" b="1" dirty="0"/>
              <a:t> a </a:t>
            </a:r>
            <a:r>
              <a:rPr sz="2800" b="1" dirty="0" err="1"/>
              <a:t>trajetória</a:t>
            </a:r>
            <a:r>
              <a:rPr sz="2800" b="1" dirty="0"/>
              <a:t> de Bezerra de Menezes e </a:t>
            </a:r>
            <a:r>
              <a:rPr sz="2800" b="1" dirty="0" err="1"/>
              <a:t>sua</a:t>
            </a:r>
            <a:r>
              <a:rPr sz="2800" b="1" dirty="0"/>
              <a:t> </a:t>
            </a:r>
            <a:r>
              <a:rPr sz="2800" b="1" dirty="0" err="1"/>
              <a:t>contribuição</a:t>
            </a:r>
            <a:r>
              <a:rPr sz="2800" b="1" dirty="0"/>
              <a:t> </a:t>
            </a:r>
            <a:r>
              <a:rPr sz="2800" b="1" dirty="0" err="1"/>
              <a:t>em</a:t>
            </a:r>
            <a:r>
              <a:rPr sz="2800" b="1" dirty="0"/>
              <a:t> </a:t>
            </a:r>
            <a:r>
              <a:rPr sz="2800" b="1" dirty="0" err="1"/>
              <a:t>medicina</a:t>
            </a:r>
            <a:r>
              <a:rPr sz="2800" b="1" dirty="0"/>
              <a:t>, </a:t>
            </a:r>
            <a:r>
              <a:rPr sz="2800" b="1" dirty="0" err="1"/>
              <a:t>política</a:t>
            </a:r>
            <a:r>
              <a:rPr sz="2800" b="1" dirty="0"/>
              <a:t> e </a:t>
            </a:r>
            <a:r>
              <a:rPr sz="2800" b="1" dirty="0" err="1"/>
              <a:t>Espiritismo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68A3D-A8E2-9363-025D-93BFD005A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Leitura de Outras Filosofias</a:t>
            </a:r>
            <a:br>
              <a:rPr lang="pt-BR" b="1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416CDD-F00A-859C-0189-4FE5739B59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49808" y="1573844"/>
            <a:ext cx="8119873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Durante sua busca espiritual, Bezerra leu obras de várias correntes filosóficas e religiosas.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Estudou o pensamento de filósofos como Sócrates e Platão, que influenciaram sua visão de espiritualidade.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Reflexão sobre a pluralidade do conhecimento: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“A verdade é como uma luz que se reflete em diferentes espelhos; cada filosofia contribui para nosso entendimento.”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Essa amplitude intelectual preparou seu espírito para compreender a universalidade do Espiritismo.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40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13481-8AA1-6F1C-80CA-F97F5E2E1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Contato com o Espiritismo</a:t>
            </a:r>
            <a:br>
              <a:rPr lang="pt-BR" b="1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E78320-76B8-B79B-E18F-866E338ECF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05368" y="1125694"/>
            <a:ext cx="709057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 1875, recebeu um exemplar de "O Livro dos Espíritos" de Allan Kardec.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Sentiu-se profundamente impactado pela lógica e clareza da doutrina.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Relatou: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“Tudo era novo para mim, e ao mesmo tempo, parecia que eu já sabia tudo aquilo.”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Encontrou no Espiritismo explicações racionais sobre Deus, a alma e a justiça divina.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11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6E0F6E-9CAA-F941-766F-429914467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92024"/>
            <a:ext cx="7863840" cy="6839712"/>
          </a:xfrm>
        </p:spPr>
        <p:txBody>
          <a:bodyPr>
            <a:normAutofit lnSpcReduction="10000"/>
          </a:bodyPr>
          <a:lstStyle/>
          <a:p>
            <a:r>
              <a:rPr lang="pt-BR" sz="1600" b="1" dirty="0"/>
              <a:t>O Caso da Cura de Bezerra de Menezes em Três Meses</a:t>
            </a:r>
          </a:p>
          <a:p>
            <a:pPr>
              <a:buFont typeface="+mj-lt"/>
              <a:buAutoNum type="arabicPeriod"/>
            </a:pPr>
            <a:r>
              <a:rPr lang="pt-BR" sz="1600" b="1" dirty="0"/>
              <a:t>O Contexto do Problema de Saúde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Bezerra enfrentou uma doença grave que o debilitou física e emocionalmente.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Os tratamentos convencionais da época não apresentavam resultados significativos, levando-o a buscar uma abordagem diferente.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Orientado por amigos e já adepto dos princípios do Espiritismo, Bezerra decidiu participar de um tratamento espiritual em um centro espírita.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O foco era a busca pela harmonização de energias e pela renovação espiritual, complementando os cuidados médicos.</a:t>
            </a:r>
          </a:p>
          <a:p>
            <a:pPr>
              <a:buFont typeface="+mj-lt"/>
              <a:buAutoNum type="arabicPeriod"/>
            </a:pPr>
            <a:r>
              <a:rPr lang="pt-BR" sz="1600" b="1" dirty="0"/>
              <a:t>O Processo de Cura Espiritual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Durante três meses </a:t>
            </a:r>
            <a:r>
              <a:rPr lang="pt-BR" b="1" dirty="0"/>
              <a:t>consecutivos</a:t>
            </a:r>
            <a:r>
              <a:rPr lang="pt-BR" sz="1400" b="1" dirty="0"/>
              <a:t>, Bezerra recebeu passes espirituais e participou de sessões de desobsessão no centro.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Além dos tratamentos energéticos, ele se dedicou à leitura de obras espíritas, à prece diária e à reforma íntima, buscando alinhar-se com as energias curativas.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Ao final dos três meses, Bezerra havia recuperado sua saúde completamente, surpreendendo médicos e amigos.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Ele atribuía essa cura à ação conjunta da espiritualidade superior, do magnetismo humano e de sua fé em Deus e na doutrina espírita.</a:t>
            </a:r>
          </a:p>
          <a:p>
            <a:pPr>
              <a:buFont typeface="+mj-lt"/>
              <a:buAutoNum type="arabicPeriod"/>
            </a:pPr>
            <a:r>
              <a:rPr lang="pt-BR" sz="1600" b="1" dirty="0"/>
              <a:t>Impacto em Sua Vida e Carreira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Após essa experiência, Bezerra intensificou sua dedicação ao Espiritismo, incorporando ainda mais os princípios da doutrina em sua prática médica e em sua vida pessoal.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400" b="1" dirty="0"/>
              <a:t>Ele passou a divulgar com maior fervor a importância da fé, da reforma íntima e da busca por equilíbrio espiritual para a saúde do corpo e da alma.</a:t>
            </a:r>
          </a:p>
          <a:p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1504008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33675-15CB-995D-7A09-567AC9DEE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74338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Declaração Espírita</a:t>
            </a:r>
            <a:br>
              <a:rPr lang="pt-BR" b="1" dirty="0"/>
            </a:br>
            <a:endParaRPr lang="pt-BR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FE5E9E1-C919-209B-8C9E-81E1DD8150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1832" y="1402744"/>
            <a:ext cx="8074152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16 de agosto de 1886, Bezerra de Menezes declarou publicamente sua adesão ao Espiritismo durante uma reunião na Federação Espírita Brasileira, com mais de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2.000 pessoas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presentes, incluindo lideranças do movimento e curiosos.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Esse momento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foi um marco no movimento espírita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Brasil, pois trouxe maior credibilidade e visibilidade à doutrina.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 afirmou: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  <a:r>
              <a:rPr kumimoji="0" lang="pt-BR" altLang="pt-BR" sz="20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Assumo a responsabilidade por minha crença e declaro-me espírita, convicto de que a doutrina é a luz para os novos tempos.“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 declaração teve grande repercussão, sendo comentada em diversos periódicos da época, despertando interesse e atraindo novos adeptos.</a:t>
            </a:r>
          </a:p>
        </p:txBody>
      </p:sp>
    </p:spTree>
    <p:extLst>
      <p:ext uri="{BB962C8B-B14F-4D97-AF65-F5344CB8AC3E}">
        <p14:creationId xmlns:p14="http://schemas.microsoft.com/office/powerpoint/2010/main" val="357612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D05D5-1356-A219-FF36-FFDAEE286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624110"/>
            <a:ext cx="7479791" cy="1280890"/>
          </a:xfrm>
        </p:spPr>
        <p:txBody>
          <a:bodyPr>
            <a:noAutofit/>
          </a:bodyPr>
          <a:lstStyle/>
          <a:p>
            <a:r>
              <a:rPr lang="pt-BR" sz="2800" b="1" dirty="0"/>
              <a:t>Liderança na Federação Espírita Brasileira</a:t>
            </a:r>
            <a:br>
              <a:rPr lang="pt-BR" sz="2800" b="1" dirty="0"/>
            </a:br>
            <a:endParaRPr lang="pt-BR" sz="28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B5943BE-C42F-3ACD-00A0-2BC7A9B3DF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34440" y="1712612"/>
            <a:ext cx="774496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Bezerra de Menezes assumiu a presidência da Federação Espírita Brasileira (FEB) em um momento de grandes desafios internos e externos. (1889)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 liderança foi marcada pela busca da união entre diferentes correntes do movimento espírita, promovendo a harmonia e a cooperação entre os adeptos.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Bezerra enfatizou a importância de uma abordagem trina do Espiritismo: ciência, filosofia e religião, tornando a doutrina mais acessível e compreendida.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Implementou a organização de campanhas de caridade em larga escala, integrando a prática da caridade com os estudos doutrinários.</a:t>
            </a:r>
          </a:p>
        </p:txBody>
      </p:sp>
    </p:spTree>
    <p:extLst>
      <p:ext uri="{BB962C8B-B14F-4D97-AF65-F5344CB8AC3E}">
        <p14:creationId xmlns:p14="http://schemas.microsoft.com/office/powerpoint/2010/main" val="3638848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092C60-616C-8627-50FA-D5A49A6F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01770"/>
          </a:xfrm>
        </p:spPr>
        <p:txBody>
          <a:bodyPr/>
          <a:lstStyle/>
          <a:p>
            <a:r>
              <a:rPr lang="pt-BR" b="1" dirty="0"/>
              <a:t>Obras e Escritos Espíritas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AA1FBA-E128-3B5F-0D72-79746DD7F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897" y="1527048"/>
            <a:ext cx="7080504" cy="5093208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Bezerra de Menezes escreveu diversos artigos para o </a:t>
            </a:r>
            <a:r>
              <a:rPr lang="pt-BR" sz="2000" b="1" dirty="0">
                <a:solidFill>
                  <a:srgbClr val="FF0000"/>
                </a:solidFill>
              </a:rPr>
              <a:t>Reformador</a:t>
            </a:r>
            <a:r>
              <a:rPr lang="pt-BR" sz="2000" b="1" dirty="0"/>
              <a:t>, periódico oficial da Federação Espírita Brasileira.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Usava o </a:t>
            </a:r>
            <a:r>
              <a:rPr lang="pt-BR" sz="2000" b="1" dirty="0">
                <a:solidFill>
                  <a:srgbClr val="FF0000"/>
                </a:solidFill>
              </a:rPr>
              <a:t>pseudônimo Max </a:t>
            </a:r>
            <a:r>
              <a:rPr lang="pt-BR" sz="2000" b="1" dirty="0"/>
              <a:t>em muitos de seus textos publicados, que abordavam temas de cunho moral, científico e filosófico dentro do Espiritismo.(Jornal)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Destaques de suas obras como encarnado: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"A Loucura Sob Novo Prisma", onde analisou a saúde mental sob a ótica espiritual.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1800" b="1" dirty="0"/>
              <a:t>Diversos artigos que contribuíram para a consolidação do Espiritismo no Brasil.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Após sua desencarnação, foi responsável por comunicações mediúnicas que resultaram em obras significativas para o movimento espírita, incluindo mensagens psicografadas que reforçam o papel da caridade e da fé raciocinada.</a:t>
            </a:r>
          </a:p>
        </p:txBody>
      </p:sp>
    </p:spTree>
    <p:extLst>
      <p:ext uri="{BB962C8B-B14F-4D97-AF65-F5344CB8AC3E}">
        <p14:creationId xmlns:p14="http://schemas.microsoft.com/office/powerpoint/2010/main" val="1906535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6FA03-3F7A-20C0-65FE-875FDD77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580" y="185198"/>
            <a:ext cx="7479791" cy="683482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Casos Mediúnicos</a:t>
            </a:r>
            <a:br>
              <a:rPr lang="pt-BR" b="1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72FFD5-3C2C-3F59-853E-D4FA5617D1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2960" y="1021591"/>
            <a:ext cx="8257032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 meio de preces, amor e paciência, Bezerra conseguia auxiliar tanto encarnados quanto desencarnados.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Muitos dos que conviviam com ele relatavam um ambiente de paz e esperança criado por sua presença.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Esses casos reforçaram seu papel como um verdadeiro apóstolo da caridade no plano terreno e espiritual.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Participou de diversas sessões mediúnicas.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 caso famoso: um espírito obsessor admitiu: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“Velhinho santo, o que me convenceu não foram as suas palavras, mas o seu sentimento!”</a:t>
            </a: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358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2C332-860C-3B2C-7FCA-51E76BF34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752" y="624110"/>
            <a:ext cx="7571231" cy="656050"/>
          </a:xfrm>
        </p:spPr>
        <p:txBody>
          <a:bodyPr/>
          <a:lstStyle/>
          <a:p>
            <a:r>
              <a:rPr lang="pt-BR" b="1" dirty="0"/>
              <a:t>Enfatizando a Caridade</a:t>
            </a: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91A3DFA-65E6-76DE-DCDA-34DA18B4BA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04672" y="1575588"/>
            <a:ext cx="8211312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 Bezerra de Menezes, a caridade era o principal instrumento para a evolução espiritual e a transformação social.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Além de atender gratuitamente como médico, ele participava de campanhas para ajudar os mais necessitados, distribuindo alimentos, roupas e medicamentos.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 prática de caridade ia além do assistencialismo, promovendo também o amparo moral e espiritual.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 inspirava todos à sua volta a agir pelo bem, tornando-se um exemplo vivo do ensinamento de Jesus: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“Amai-vos uns aos outros como eu vos amei.”</a:t>
            </a: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01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86B69-E404-100C-8561-8969D32FF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Visão do Espiritismo</a:t>
            </a:r>
            <a:br>
              <a:rPr lang="pt-BR" b="1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DAD4298-448D-8CC8-77B0-17A45169BF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07592" y="1363353"/>
            <a:ext cx="760962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Bezerra defendia o Espiritismo como uma doutrina completa, capaz de unir fé, razão e moral.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 dizia que o Espiritismo oferecia: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Consolação aos aflitos.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Explicação lógica para os desafios da vida.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Ferramentas para a evolução espiritual.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Bezerra acreditava que a doutrina deveria ser vivenciada na prática, e não apenas compreendida teoricamente.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Frase de impacto: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“O Espiritismo veio dar vida nova às palavras do Evangelho.”</a:t>
            </a:r>
            <a:endParaRPr kumimoji="0" lang="pt-BR" alt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01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C1CBE2-B145-15BB-A62B-AF2292E6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72294"/>
            <a:ext cx="7699248" cy="781018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Comentário de Humberto de Campos</a:t>
            </a:r>
            <a:br>
              <a:rPr lang="pt-BR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C4FD740-451A-023F-7BFB-785AB1E3F8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71600" y="1422837"/>
            <a:ext cx="7699248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Humberto de Campos, em suas mensagens mediúnicas, destacou o papel missionário de Bezerra de Menezes.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Narrou que ele foi escolhido em uma assembleia espiritual liderada por Ismael para liderar a regeneração espiritual do Brasil.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Segundo o relato: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“Bezerra desceria à Terra como um missionário, espalhando a luz do Evangelho e da caridade, consolidando a mensagem espírita entre os homens.”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 atuação foi descrita como essencial para o fortalecimento do Espiritismo no país, sendo um exemplo de dedicação ao próximo e à causa divina.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96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769" y="624110"/>
            <a:ext cx="6961631" cy="875506"/>
          </a:xfrm>
        </p:spPr>
        <p:txBody>
          <a:bodyPr>
            <a:normAutofit/>
          </a:bodyPr>
          <a:lstStyle/>
          <a:p>
            <a:r>
              <a:rPr sz="4400" b="1" dirty="0" err="1"/>
              <a:t>Introdução</a:t>
            </a:r>
            <a:endParaRPr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2769" y="1932432"/>
            <a:ext cx="6961631" cy="4365886"/>
          </a:xfrm>
        </p:spPr>
        <p:txBody>
          <a:bodyPr>
            <a:normAutofit fontScale="85000" lnSpcReduction="20000"/>
          </a:bodyPr>
          <a:lstStyle/>
          <a:p>
            <a:r>
              <a:rPr sz="2400" b="1" dirty="0"/>
              <a:t>Bezerra de Menezes </a:t>
            </a:r>
            <a:r>
              <a:rPr sz="2400" b="1" dirty="0" err="1"/>
              <a:t>foi</a:t>
            </a:r>
            <a:r>
              <a:rPr sz="2400" b="1" dirty="0"/>
              <a:t> um </a:t>
            </a:r>
            <a:r>
              <a:rPr sz="2400" b="1" dirty="0" err="1"/>
              <a:t>exemplo</a:t>
            </a:r>
            <a:r>
              <a:rPr sz="2400" b="1" dirty="0"/>
              <a:t> de </a:t>
            </a:r>
            <a:r>
              <a:rPr sz="2400" b="1" dirty="0" err="1"/>
              <a:t>vida</a:t>
            </a:r>
            <a:r>
              <a:rPr sz="2400" b="1" dirty="0"/>
              <a:t> que </a:t>
            </a:r>
            <a:r>
              <a:rPr sz="2400" b="1" dirty="0" err="1"/>
              <a:t>uniu</a:t>
            </a:r>
            <a:r>
              <a:rPr sz="2400" b="1" dirty="0"/>
              <a:t> </a:t>
            </a:r>
            <a:r>
              <a:rPr sz="2400" b="1" dirty="0" err="1"/>
              <a:t>caridade</a:t>
            </a:r>
            <a:r>
              <a:rPr sz="2400" b="1" dirty="0"/>
              <a:t>, </a:t>
            </a:r>
            <a:r>
              <a:rPr sz="2400" b="1" dirty="0" err="1"/>
              <a:t>fé</a:t>
            </a:r>
            <a:r>
              <a:rPr sz="2400" b="1" dirty="0"/>
              <a:t> e </a:t>
            </a:r>
            <a:r>
              <a:rPr sz="2400" b="1" dirty="0" err="1"/>
              <a:t>razão</a:t>
            </a:r>
            <a:r>
              <a:rPr sz="2400" b="1" dirty="0"/>
              <a:t>.</a:t>
            </a:r>
          </a:p>
          <a:p>
            <a:r>
              <a:rPr sz="2400" b="1" dirty="0"/>
              <a:t>At</a:t>
            </a:r>
            <a:r>
              <a:rPr lang="pt-BR" sz="2400" b="1" dirty="0"/>
              <a:t>u</a:t>
            </a:r>
            <a:r>
              <a:rPr sz="2400" b="1" dirty="0" err="1"/>
              <a:t>ou</a:t>
            </a:r>
            <a:r>
              <a:rPr sz="2400" b="1" dirty="0"/>
              <a:t> </a:t>
            </a:r>
            <a:r>
              <a:rPr sz="2400" b="1" dirty="0" err="1"/>
              <a:t>como</a:t>
            </a:r>
            <a:r>
              <a:rPr sz="2400" b="1" dirty="0"/>
              <a:t> </a:t>
            </a:r>
            <a:r>
              <a:rPr sz="2400" b="1" dirty="0" err="1"/>
              <a:t>médico</a:t>
            </a:r>
            <a:r>
              <a:rPr sz="2400" b="1" dirty="0"/>
              <a:t>, </a:t>
            </a:r>
            <a:r>
              <a:rPr sz="2400" b="1" dirty="0" err="1"/>
              <a:t>político</a:t>
            </a:r>
            <a:r>
              <a:rPr sz="2400" b="1" dirty="0"/>
              <a:t> e </a:t>
            </a:r>
            <a:r>
              <a:rPr sz="2400" b="1" dirty="0" err="1"/>
              <a:t>líder</a:t>
            </a:r>
            <a:r>
              <a:rPr sz="2400" b="1" dirty="0"/>
              <a:t> </a:t>
            </a:r>
            <a:r>
              <a:rPr sz="2400" b="1" dirty="0" err="1"/>
              <a:t>espírita</a:t>
            </a:r>
            <a:r>
              <a:rPr sz="2400" b="1" dirty="0"/>
              <a:t> no </a:t>
            </a:r>
            <a:r>
              <a:rPr sz="2400" b="1" dirty="0" err="1"/>
              <a:t>Brasil</a:t>
            </a:r>
            <a:r>
              <a:rPr sz="2400" b="1" dirty="0"/>
              <a:t>.</a:t>
            </a:r>
          </a:p>
          <a:p>
            <a:pPr marL="0" indent="0">
              <a:buNone/>
            </a:pPr>
            <a:endParaRPr sz="2800" b="1" dirty="0"/>
          </a:p>
          <a:p>
            <a:r>
              <a:rPr sz="2400" b="1" dirty="0" err="1"/>
              <a:t>Destacou</a:t>
            </a:r>
            <a:r>
              <a:rPr sz="2400" b="1" dirty="0"/>
              <a:t>-se pela </a:t>
            </a:r>
            <a:r>
              <a:rPr sz="2400" b="1" dirty="0" err="1"/>
              <a:t>dedicação</a:t>
            </a:r>
            <a:r>
              <a:rPr sz="2400" b="1" dirty="0"/>
              <a:t> </a:t>
            </a:r>
            <a:r>
              <a:rPr sz="2400" b="1" dirty="0" err="1"/>
              <a:t>ao</a:t>
            </a:r>
            <a:r>
              <a:rPr sz="2400" b="1" dirty="0"/>
              <a:t> </a:t>
            </a:r>
            <a:r>
              <a:rPr sz="2400" b="1" dirty="0" err="1"/>
              <a:t>próximo</a:t>
            </a:r>
            <a:r>
              <a:rPr sz="2400" b="1" dirty="0"/>
              <a:t> e pela </a:t>
            </a:r>
            <a:r>
              <a:rPr sz="2400" b="1" dirty="0" err="1"/>
              <a:t>busca</a:t>
            </a:r>
            <a:r>
              <a:rPr sz="2400" b="1" dirty="0"/>
              <a:t> de </a:t>
            </a:r>
            <a:r>
              <a:rPr sz="2400" b="1" dirty="0" err="1"/>
              <a:t>transformação</a:t>
            </a:r>
            <a:r>
              <a:rPr sz="2400" b="1" dirty="0"/>
              <a:t> moral e social.</a:t>
            </a:r>
          </a:p>
          <a:p>
            <a:endParaRPr sz="2400" b="1" dirty="0"/>
          </a:p>
          <a:p>
            <a:r>
              <a:rPr sz="2400" b="1" dirty="0" err="1"/>
              <a:t>Três</a:t>
            </a:r>
            <a:r>
              <a:rPr sz="2400" b="1" dirty="0"/>
              <a:t> </a:t>
            </a:r>
            <a:r>
              <a:rPr sz="2400" b="1" dirty="0" err="1"/>
              <a:t>pilares</a:t>
            </a:r>
            <a:r>
              <a:rPr sz="2400" b="1" dirty="0"/>
              <a:t> de </a:t>
            </a:r>
            <a:r>
              <a:rPr sz="2400" b="1" dirty="0" err="1"/>
              <a:t>sua</a:t>
            </a:r>
            <a:r>
              <a:rPr sz="2400" b="1" dirty="0"/>
              <a:t> </a:t>
            </a:r>
            <a:r>
              <a:rPr sz="2400" b="1" dirty="0" err="1"/>
              <a:t>atuação</a:t>
            </a:r>
            <a:r>
              <a:rPr sz="2400" b="1" dirty="0"/>
              <a:t>:</a:t>
            </a:r>
          </a:p>
          <a:p>
            <a:r>
              <a:rPr sz="2400" b="1" dirty="0"/>
              <a:t>1. Médico: </a:t>
            </a:r>
            <a:r>
              <a:rPr sz="2400" b="1" dirty="0" err="1"/>
              <a:t>conhecido</a:t>
            </a:r>
            <a:r>
              <a:rPr sz="2400" b="1" dirty="0"/>
              <a:t> </a:t>
            </a:r>
            <a:r>
              <a:rPr sz="2400" b="1" dirty="0" err="1"/>
              <a:t>como</a:t>
            </a:r>
            <a:r>
              <a:rPr sz="2400" b="1" dirty="0"/>
              <a:t> o “Médico dos </a:t>
            </a:r>
            <a:r>
              <a:rPr sz="2400" b="1" dirty="0" err="1"/>
              <a:t>Pobres</a:t>
            </a:r>
            <a:r>
              <a:rPr sz="2400" b="1" dirty="0"/>
              <a:t>”.</a:t>
            </a:r>
          </a:p>
          <a:p>
            <a:r>
              <a:rPr sz="2400" b="1" dirty="0"/>
              <a:t>2. </a:t>
            </a:r>
            <a:r>
              <a:rPr sz="2400" b="1" dirty="0" err="1"/>
              <a:t>Político</a:t>
            </a:r>
            <a:r>
              <a:rPr sz="2400" b="1" dirty="0"/>
              <a:t>: </a:t>
            </a:r>
            <a:r>
              <a:rPr sz="2400" b="1" dirty="0" err="1"/>
              <a:t>defensor</a:t>
            </a:r>
            <a:r>
              <a:rPr sz="2400" b="1" dirty="0"/>
              <a:t> de </a:t>
            </a:r>
            <a:r>
              <a:rPr sz="2400" b="1" dirty="0" err="1"/>
              <a:t>causas</a:t>
            </a:r>
            <a:r>
              <a:rPr sz="2400" b="1" dirty="0"/>
              <a:t> </a:t>
            </a:r>
            <a:r>
              <a:rPr sz="2400" b="1" dirty="0" err="1"/>
              <a:t>populares</a:t>
            </a:r>
            <a:r>
              <a:rPr sz="2400" b="1" dirty="0"/>
              <a:t>.</a:t>
            </a:r>
          </a:p>
          <a:p>
            <a:r>
              <a:rPr sz="2400" b="1" dirty="0"/>
              <a:t>3. </a:t>
            </a:r>
            <a:r>
              <a:rPr sz="2400" b="1" dirty="0" err="1"/>
              <a:t>Espírita</a:t>
            </a:r>
            <a:r>
              <a:rPr sz="2400" b="1" dirty="0"/>
              <a:t>: promotor da </a:t>
            </a:r>
            <a:r>
              <a:rPr sz="2400" b="1" dirty="0" err="1"/>
              <a:t>doutrina</a:t>
            </a:r>
            <a:r>
              <a:rPr sz="2400" b="1" dirty="0"/>
              <a:t> no </a:t>
            </a:r>
            <a:r>
              <a:rPr sz="2400" b="1" dirty="0" err="1"/>
              <a:t>Brasil</a:t>
            </a:r>
            <a:r>
              <a:rPr sz="2400" b="1" dirty="0"/>
              <a:t>.</a:t>
            </a:r>
            <a:endParaRPr sz="1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56E66-FFF7-C32A-6405-8CE5351D6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Últimos dias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4841CF-36AD-2ED3-92EE-974DA084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791" y="1731264"/>
            <a:ext cx="6591985" cy="3777622"/>
          </a:xfrm>
        </p:spPr>
        <p:txBody>
          <a:bodyPr>
            <a:normAutofit/>
          </a:bodyPr>
          <a:lstStyle/>
          <a:p>
            <a:pPr algn="just"/>
            <a:r>
              <a:rPr lang="pt-BR" sz="2800" b="1" i="0" dirty="0">
                <a:solidFill>
                  <a:srgbClr val="474747"/>
                </a:solidFill>
                <a:effectLst/>
                <a:latin typeface="Google Sans"/>
              </a:rPr>
              <a:t>Foi em meio a grandes dificuldades financeiras que um </a:t>
            </a:r>
            <a:r>
              <a:rPr lang="pt-BR" sz="2800" b="1" i="0" dirty="0">
                <a:solidFill>
                  <a:srgbClr val="040C28"/>
                </a:solidFill>
                <a:effectLst/>
                <a:latin typeface="Google Sans"/>
              </a:rPr>
              <a:t>acidente vascular cerebral</a:t>
            </a:r>
            <a:r>
              <a:rPr lang="pt-BR" sz="2800" b="1" i="0" dirty="0">
                <a:solidFill>
                  <a:srgbClr val="474747"/>
                </a:solidFill>
                <a:effectLst/>
                <a:latin typeface="Google Sans"/>
              </a:rPr>
              <a:t> o acometeu, vindo ele a falecer na manhã de 11 de abril de 1900, depois de meses acamado.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307732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87326B-7BBC-FF39-FFCE-DCA0B9F27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1" y="649224"/>
            <a:ext cx="7071360" cy="5261998"/>
          </a:xfrm>
        </p:spPr>
        <p:txBody>
          <a:bodyPr>
            <a:normAutofit/>
          </a:bodyPr>
          <a:lstStyle/>
          <a:p>
            <a:pPr algn="just"/>
            <a:r>
              <a:rPr lang="pt-BR" sz="2000" b="1" dirty="0"/>
              <a:t>Legado Espiritual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Após sua morte, relatos de mensagens mediúnicas atribuídas a Bezerra reforçaram sua continuidade como espírito trabalhador no plano espiritual.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/>
              <a:t>Ele passou a ser considerado um mentor espiritual, inspirando trabalhos de caridade e cura espiritual em centros espíritas em todo o Brasil.</a:t>
            </a:r>
          </a:p>
          <a:p>
            <a:pPr algn="just"/>
            <a:r>
              <a:rPr lang="pt-BR" sz="2000" b="1" dirty="0"/>
              <a:t>Reflexão</a:t>
            </a:r>
          </a:p>
          <a:p>
            <a:pPr algn="just"/>
            <a:r>
              <a:rPr lang="pt-BR" sz="2000" b="1" dirty="0"/>
              <a:t>A morte de Bezerra de Menezes não foi o fim de sua missão, mas a transição para uma nova etapa no plano espiritual. Seu exemplo de humildade, amor e dedicação à doutrina espírita continua a inspirar gerações. Ele nos lembra que a verdadeira grandeza reside em servir ao próximo com o coração repleto de amor e compaixão.</a:t>
            </a:r>
          </a:p>
          <a:p>
            <a:pPr algn="just"/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940560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AE580-4B28-596D-B192-E1E21C1D8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B03697-CD5A-AA6D-8D12-517DF5F5B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6465" y="2133600"/>
            <a:ext cx="7107936" cy="3777622"/>
          </a:xfrm>
        </p:spPr>
        <p:txBody>
          <a:bodyPr>
            <a:normAutofit/>
          </a:bodyPr>
          <a:lstStyle/>
          <a:p>
            <a:r>
              <a:rPr lang="pt-BR" sz="2400" b="1" dirty="0"/>
              <a:t>VIDA E OBRA DE BEZERRA DE MENEZES – FEB</a:t>
            </a:r>
          </a:p>
          <a:p>
            <a:r>
              <a:rPr lang="pt-BR" sz="2400" b="1" dirty="0"/>
              <a:t>BEZERRA DE MENEZES ONTEM E HOJE - FEB</a:t>
            </a:r>
          </a:p>
          <a:p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867404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Infância</a:t>
            </a:r>
            <a:r>
              <a:rPr b="1" dirty="0"/>
              <a:t> e Família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745" y="2133600"/>
            <a:ext cx="7153656" cy="3777622"/>
          </a:xfrm>
        </p:spPr>
        <p:txBody>
          <a:bodyPr>
            <a:normAutofit/>
          </a:bodyPr>
          <a:lstStyle/>
          <a:p>
            <a:r>
              <a:rPr sz="2400" b="1" dirty="0" err="1"/>
              <a:t>Nascido</a:t>
            </a:r>
            <a:r>
              <a:rPr sz="2400" b="1" dirty="0"/>
              <a:t> </a:t>
            </a:r>
            <a:r>
              <a:rPr sz="2400" b="1" dirty="0" err="1"/>
              <a:t>em</a:t>
            </a:r>
            <a:r>
              <a:rPr sz="2400" b="1" dirty="0"/>
              <a:t> 29 de </a:t>
            </a:r>
            <a:r>
              <a:rPr sz="2400" b="1" dirty="0" err="1"/>
              <a:t>agosto</a:t>
            </a:r>
            <a:r>
              <a:rPr sz="2400" b="1" dirty="0"/>
              <a:t> de 1831, no </a:t>
            </a:r>
            <a:r>
              <a:rPr sz="2400" b="1" dirty="0" err="1"/>
              <a:t>povoado</a:t>
            </a:r>
            <a:r>
              <a:rPr sz="2400" b="1" dirty="0"/>
              <a:t> de </a:t>
            </a:r>
            <a:r>
              <a:rPr sz="2400" b="1" dirty="0" err="1"/>
              <a:t>Riacho</a:t>
            </a:r>
            <a:r>
              <a:rPr sz="2400" b="1" dirty="0"/>
              <a:t> do </a:t>
            </a:r>
            <a:r>
              <a:rPr sz="2400" b="1" dirty="0" err="1"/>
              <a:t>Sangue</a:t>
            </a:r>
            <a:r>
              <a:rPr sz="2400" b="1" dirty="0"/>
              <a:t> (Ceará).</a:t>
            </a:r>
          </a:p>
          <a:p>
            <a:r>
              <a:rPr sz="2400" b="1" dirty="0"/>
              <a:t>Filho de Antônio Bezerra de Menezes e Fabiana de Jesus Maria Bezerra.</a:t>
            </a:r>
          </a:p>
          <a:p>
            <a:r>
              <a:rPr sz="2400" b="1" dirty="0"/>
              <a:t>Criado </a:t>
            </a:r>
            <a:r>
              <a:rPr sz="2400" b="1" dirty="0" err="1"/>
              <a:t>em</a:t>
            </a:r>
            <a:r>
              <a:rPr sz="2400" b="1" dirty="0"/>
              <a:t> um lar de fortes </a:t>
            </a:r>
            <a:r>
              <a:rPr sz="2400" b="1" dirty="0" err="1"/>
              <a:t>valores</a:t>
            </a:r>
            <a:r>
              <a:rPr sz="2400" b="1" dirty="0"/>
              <a:t> </a:t>
            </a:r>
            <a:r>
              <a:rPr sz="2400" b="1" dirty="0" err="1"/>
              <a:t>éticos</a:t>
            </a:r>
            <a:r>
              <a:rPr sz="2400" b="1" dirty="0"/>
              <a:t> e </a:t>
            </a:r>
            <a:r>
              <a:rPr sz="2400" b="1" dirty="0" err="1"/>
              <a:t>cristãos</a:t>
            </a:r>
            <a:r>
              <a:rPr sz="2400" b="1" dirty="0"/>
              <a:t>.</a:t>
            </a:r>
          </a:p>
          <a:p>
            <a:r>
              <a:rPr sz="2400" b="1" dirty="0"/>
              <a:t>A </a:t>
            </a:r>
            <a:r>
              <a:rPr sz="2400" b="1" dirty="0" err="1"/>
              <a:t>família</a:t>
            </a:r>
            <a:r>
              <a:rPr sz="2400" b="1" dirty="0"/>
              <a:t> </a:t>
            </a:r>
            <a:r>
              <a:rPr sz="2400" b="1" dirty="0" err="1"/>
              <a:t>enfrentou</a:t>
            </a:r>
            <a:r>
              <a:rPr sz="2400" b="1" dirty="0"/>
              <a:t> </a:t>
            </a:r>
            <a:r>
              <a:rPr sz="2400" b="1" dirty="0" err="1"/>
              <a:t>perseguições</a:t>
            </a:r>
            <a:r>
              <a:rPr sz="2400" b="1" dirty="0"/>
              <a:t> </a:t>
            </a:r>
            <a:r>
              <a:rPr sz="2400" b="1" dirty="0" err="1"/>
              <a:t>políticas</a:t>
            </a:r>
            <a:r>
              <a:rPr sz="2400" b="1" dirty="0"/>
              <a:t> </a:t>
            </a:r>
            <a:r>
              <a:rPr sz="2400" b="1" dirty="0" err="1"/>
              <a:t>por</a:t>
            </a:r>
            <a:r>
              <a:rPr sz="2400" b="1" dirty="0"/>
              <a:t> ser liberal, o que </a:t>
            </a:r>
            <a:r>
              <a:rPr sz="2400" b="1" dirty="0" err="1"/>
              <a:t>influenciou</a:t>
            </a:r>
            <a:r>
              <a:rPr sz="2400" b="1" dirty="0"/>
              <a:t> </a:t>
            </a:r>
            <a:r>
              <a:rPr sz="2400" b="1" dirty="0" err="1"/>
              <a:t>sua</a:t>
            </a:r>
            <a:r>
              <a:rPr sz="2400" b="1" dirty="0"/>
              <a:t> </a:t>
            </a:r>
            <a:r>
              <a:rPr sz="2400" b="1" dirty="0" err="1"/>
              <a:t>resiliência</a:t>
            </a:r>
            <a:r>
              <a:rPr sz="2400" b="1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Juventude</a:t>
            </a:r>
            <a:r>
              <a:rPr b="1" dirty="0"/>
              <a:t> e </a:t>
            </a:r>
            <a:r>
              <a:rPr b="1" dirty="0" err="1"/>
              <a:t>Educação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899833" cy="3316224"/>
          </a:xfrm>
        </p:spPr>
        <p:txBody>
          <a:bodyPr>
            <a:normAutofit/>
          </a:bodyPr>
          <a:lstStyle/>
          <a:p>
            <a:r>
              <a:rPr sz="2400" b="1"/>
              <a:t>Desde jovem, destacou-se nos estudos, aprendendo latim de forma autodidata.</a:t>
            </a:r>
          </a:p>
          <a:p>
            <a:r>
              <a:rPr sz="2400" b="1"/>
              <a:t>Com 14 anos, já substituía professores.</a:t>
            </a:r>
          </a:p>
          <a:p>
            <a:r>
              <a:rPr sz="2400" b="1"/>
              <a:t>Mudou-se para o Rio Grande do Norte devido às dificuldades políticas da família.</a:t>
            </a:r>
          </a:p>
          <a:p>
            <a:r>
              <a:rPr sz="2400" b="1"/>
              <a:t>Concluiu seus estudos no Liceu de Fortaleza, mostrando aptidão acadêmica.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83482"/>
          </a:xfrm>
        </p:spPr>
        <p:txBody>
          <a:bodyPr/>
          <a:lstStyle/>
          <a:p>
            <a:r>
              <a:rPr b="1" dirty="0" err="1"/>
              <a:t>Formação</a:t>
            </a:r>
            <a:r>
              <a:rPr b="1" dirty="0"/>
              <a:t> </a:t>
            </a:r>
            <a:r>
              <a:rPr b="1" dirty="0" err="1"/>
              <a:t>em</a:t>
            </a:r>
            <a:r>
              <a:rPr b="1" dirty="0"/>
              <a:t> Medicina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993" y="1241266"/>
            <a:ext cx="7744968" cy="5029200"/>
          </a:xfrm>
        </p:spPr>
        <p:txBody>
          <a:bodyPr>
            <a:noAutofit/>
          </a:bodyPr>
          <a:lstStyle/>
          <a:p>
            <a:r>
              <a:rPr b="1" dirty="0"/>
              <a:t>Em 1851, </a:t>
            </a:r>
            <a:r>
              <a:rPr b="1" dirty="0" err="1"/>
              <a:t>mudou</a:t>
            </a:r>
            <a:r>
              <a:rPr b="1" dirty="0"/>
              <a:t>-se para o Rio de Janeiro para </a:t>
            </a:r>
            <a:r>
              <a:rPr b="1" dirty="0" err="1"/>
              <a:t>cursar</a:t>
            </a:r>
            <a:r>
              <a:rPr b="1" dirty="0"/>
              <a:t> </a:t>
            </a:r>
            <a:r>
              <a:rPr b="1" dirty="0" err="1"/>
              <a:t>medicina</a:t>
            </a:r>
            <a:r>
              <a:rPr b="1" dirty="0"/>
              <a:t>, </a:t>
            </a:r>
            <a:r>
              <a:rPr b="1" dirty="0" err="1"/>
              <a:t>enfrentando</a:t>
            </a:r>
            <a:r>
              <a:rPr b="1" dirty="0"/>
              <a:t> </a:t>
            </a:r>
            <a:r>
              <a:rPr b="1" dirty="0" err="1"/>
              <a:t>severas</a:t>
            </a:r>
            <a:r>
              <a:rPr b="1" dirty="0"/>
              <a:t> </a:t>
            </a:r>
            <a:r>
              <a:rPr b="1" dirty="0" err="1"/>
              <a:t>dificuldades</a:t>
            </a:r>
            <a:r>
              <a:rPr b="1" dirty="0"/>
              <a:t> </a:t>
            </a:r>
            <a:r>
              <a:rPr b="1" dirty="0" err="1"/>
              <a:t>financeiras</a:t>
            </a:r>
            <a:r>
              <a:rPr b="1" dirty="0"/>
              <a:t>.</a:t>
            </a:r>
          </a:p>
          <a:p>
            <a:r>
              <a:rPr b="1" dirty="0"/>
              <a:t>Sua </a:t>
            </a:r>
            <a:r>
              <a:rPr b="1" dirty="0" err="1"/>
              <a:t>família</a:t>
            </a:r>
            <a:r>
              <a:rPr b="1" dirty="0"/>
              <a:t>, </a:t>
            </a:r>
            <a:r>
              <a:rPr b="1" dirty="0" err="1"/>
              <a:t>sem</a:t>
            </a:r>
            <a:r>
              <a:rPr b="1" dirty="0"/>
              <a:t> </a:t>
            </a:r>
            <a:r>
              <a:rPr b="1" dirty="0" err="1"/>
              <a:t>recursos</a:t>
            </a:r>
            <a:r>
              <a:rPr b="1" dirty="0"/>
              <a:t> para </a:t>
            </a:r>
            <a:r>
              <a:rPr b="1" dirty="0" err="1"/>
              <a:t>ajudá</a:t>
            </a:r>
            <a:r>
              <a:rPr b="1" dirty="0"/>
              <a:t>-lo, </a:t>
            </a:r>
            <a:r>
              <a:rPr b="1" dirty="0" err="1"/>
              <a:t>dependia</a:t>
            </a:r>
            <a:r>
              <a:rPr b="1" dirty="0"/>
              <a:t> de </a:t>
            </a:r>
            <a:r>
              <a:rPr b="1" dirty="0" err="1"/>
              <a:t>sua</a:t>
            </a:r>
            <a:r>
              <a:rPr b="1" dirty="0"/>
              <a:t> </a:t>
            </a:r>
            <a:r>
              <a:rPr b="1" dirty="0" err="1"/>
              <a:t>capacidade</a:t>
            </a:r>
            <a:r>
              <a:rPr b="1" dirty="0"/>
              <a:t> de se </a:t>
            </a:r>
            <a:r>
              <a:rPr b="1" dirty="0" err="1"/>
              <a:t>sustentar</a:t>
            </a:r>
            <a:r>
              <a:rPr b="1" dirty="0"/>
              <a:t> </a:t>
            </a:r>
            <a:r>
              <a:rPr b="1" dirty="0" err="1"/>
              <a:t>sozinho</a:t>
            </a:r>
            <a:r>
              <a:rPr b="1" dirty="0"/>
              <a:t>.</a:t>
            </a:r>
          </a:p>
          <a:p>
            <a:r>
              <a:rPr b="1" dirty="0"/>
              <a:t>Para </a:t>
            </a:r>
            <a:r>
              <a:rPr b="1" dirty="0" err="1"/>
              <a:t>pagar</a:t>
            </a:r>
            <a:r>
              <a:rPr b="1" dirty="0"/>
              <a:t> as </a:t>
            </a:r>
            <a:r>
              <a:rPr b="1" dirty="0" err="1"/>
              <a:t>mensalidades</a:t>
            </a:r>
            <a:r>
              <a:rPr b="1" dirty="0"/>
              <a:t>, Bezerra </a:t>
            </a:r>
            <a:r>
              <a:rPr b="1" dirty="0" err="1"/>
              <a:t>oferecia</a:t>
            </a:r>
            <a:r>
              <a:rPr b="1" dirty="0"/>
              <a:t> aulas </a:t>
            </a:r>
            <a:r>
              <a:rPr b="1" dirty="0" err="1"/>
              <a:t>particulares</a:t>
            </a:r>
            <a:r>
              <a:rPr b="1" dirty="0"/>
              <a:t> de </a:t>
            </a:r>
            <a:r>
              <a:rPr b="1" dirty="0" err="1"/>
              <a:t>humanidades</a:t>
            </a:r>
            <a:r>
              <a:rPr b="1" dirty="0"/>
              <a:t>, o que </a:t>
            </a:r>
            <a:r>
              <a:rPr b="1" dirty="0" err="1"/>
              <a:t>muitas</a:t>
            </a:r>
            <a:r>
              <a:rPr b="1" dirty="0"/>
              <a:t> </a:t>
            </a:r>
            <a:r>
              <a:rPr b="1" dirty="0" err="1"/>
              <a:t>vezes</a:t>
            </a:r>
            <a:r>
              <a:rPr b="1" dirty="0"/>
              <a:t> </a:t>
            </a:r>
            <a:r>
              <a:rPr b="1" dirty="0" err="1"/>
              <a:t>consumia</a:t>
            </a:r>
            <a:r>
              <a:rPr b="1" dirty="0"/>
              <a:t> boa </a:t>
            </a:r>
            <a:r>
              <a:rPr b="1" dirty="0" err="1"/>
              <a:t>parte</a:t>
            </a:r>
            <a:r>
              <a:rPr b="1" dirty="0"/>
              <a:t> de </a:t>
            </a:r>
            <a:r>
              <a:rPr b="1" dirty="0" err="1"/>
              <a:t>seu</a:t>
            </a:r>
            <a:r>
              <a:rPr b="1" dirty="0"/>
              <a:t> tempo de </a:t>
            </a:r>
            <a:r>
              <a:rPr b="1" dirty="0" err="1"/>
              <a:t>estudo</a:t>
            </a:r>
            <a:r>
              <a:rPr b="1" dirty="0"/>
              <a:t>.</a:t>
            </a:r>
          </a:p>
          <a:p>
            <a:r>
              <a:rPr b="1" dirty="0"/>
              <a:t>Um </a:t>
            </a:r>
            <a:r>
              <a:rPr b="1" dirty="0" err="1"/>
              <a:t>momento</a:t>
            </a:r>
            <a:r>
              <a:rPr b="1" dirty="0"/>
              <a:t> </a:t>
            </a:r>
            <a:r>
              <a:rPr b="1" dirty="0" err="1"/>
              <a:t>marcante</a:t>
            </a:r>
            <a:r>
              <a:rPr b="1" dirty="0"/>
              <a:t> </a:t>
            </a:r>
            <a:r>
              <a:rPr b="1" dirty="0" err="1"/>
              <a:t>foi</a:t>
            </a:r>
            <a:r>
              <a:rPr b="1" dirty="0"/>
              <a:t> </a:t>
            </a:r>
            <a:r>
              <a:rPr b="1" dirty="0" err="1"/>
              <a:t>quando</a:t>
            </a:r>
            <a:r>
              <a:rPr b="1" dirty="0"/>
              <a:t> </a:t>
            </a:r>
            <a:r>
              <a:rPr b="1" dirty="0" err="1"/>
              <a:t>precisou</a:t>
            </a:r>
            <a:r>
              <a:rPr b="1" dirty="0"/>
              <a:t> </a:t>
            </a:r>
            <a:r>
              <a:rPr b="1" dirty="0" err="1"/>
              <a:t>adiantar</a:t>
            </a:r>
            <a:r>
              <a:rPr b="1" dirty="0"/>
              <a:t> aulas </a:t>
            </a:r>
            <a:r>
              <a:rPr b="1" dirty="0" err="1"/>
              <a:t>em</a:t>
            </a:r>
            <a:r>
              <a:rPr b="1" dirty="0"/>
              <a:t> </a:t>
            </a:r>
            <a:r>
              <a:rPr b="1" dirty="0" err="1"/>
              <a:t>troca</a:t>
            </a:r>
            <a:r>
              <a:rPr b="1" dirty="0"/>
              <a:t> de </a:t>
            </a:r>
            <a:r>
              <a:rPr b="1" dirty="0" err="1"/>
              <a:t>pagamentos</a:t>
            </a:r>
            <a:r>
              <a:rPr b="1" dirty="0"/>
              <a:t> </a:t>
            </a:r>
            <a:r>
              <a:rPr b="1" dirty="0" err="1"/>
              <a:t>antecipados</a:t>
            </a:r>
            <a:r>
              <a:rPr b="1" dirty="0"/>
              <a:t>, </a:t>
            </a:r>
            <a:r>
              <a:rPr b="1" dirty="0" err="1"/>
              <a:t>conquistando</a:t>
            </a:r>
            <a:r>
              <a:rPr b="1" dirty="0"/>
              <a:t> a </a:t>
            </a:r>
            <a:r>
              <a:rPr b="1" dirty="0" err="1"/>
              <a:t>confiança</a:t>
            </a:r>
            <a:r>
              <a:rPr b="1" dirty="0"/>
              <a:t> de </a:t>
            </a:r>
            <a:r>
              <a:rPr b="1" dirty="0" err="1"/>
              <a:t>alunos</a:t>
            </a:r>
            <a:r>
              <a:rPr b="1" dirty="0"/>
              <a:t> e </a:t>
            </a:r>
            <a:r>
              <a:rPr b="1" dirty="0" err="1"/>
              <a:t>pais</a:t>
            </a:r>
            <a:r>
              <a:rPr b="1" dirty="0"/>
              <a:t> pela </a:t>
            </a:r>
            <a:r>
              <a:rPr b="1" dirty="0" err="1"/>
              <a:t>excelência</a:t>
            </a:r>
            <a:r>
              <a:rPr b="1" dirty="0"/>
              <a:t> e </a:t>
            </a:r>
            <a:r>
              <a:rPr b="1" dirty="0" err="1"/>
              <a:t>dedicação</a:t>
            </a:r>
            <a:r>
              <a:rPr b="1" dirty="0"/>
              <a:t>.</a:t>
            </a:r>
          </a:p>
          <a:p>
            <a:r>
              <a:rPr b="1" dirty="0" err="1"/>
              <a:t>Apesar</a:t>
            </a:r>
            <a:r>
              <a:rPr b="1" dirty="0"/>
              <a:t> das </a:t>
            </a:r>
            <a:r>
              <a:rPr b="1" dirty="0" err="1"/>
              <a:t>adversidades</a:t>
            </a:r>
            <a:r>
              <a:rPr b="1" dirty="0"/>
              <a:t>, </a:t>
            </a:r>
            <a:r>
              <a:rPr b="1" dirty="0" err="1"/>
              <a:t>demonstrou</a:t>
            </a:r>
            <a:r>
              <a:rPr b="1" dirty="0"/>
              <a:t> um </a:t>
            </a:r>
            <a:r>
              <a:rPr b="1" dirty="0" err="1"/>
              <a:t>desempenho</a:t>
            </a:r>
            <a:r>
              <a:rPr b="1" dirty="0"/>
              <a:t> exemplar, </a:t>
            </a:r>
            <a:r>
              <a:rPr b="1" dirty="0" err="1"/>
              <a:t>formando</a:t>
            </a:r>
            <a:r>
              <a:rPr b="1" dirty="0"/>
              <a:t>-se </a:t>
            </a:r>
            <a:r>
              <a:rPr b="1" dirty="0" err="1"/>
              <a:t>em</a:t>
            </a:r>
            <a:r>
              <a:rPr b="1" dirty="0"/>
              <a:t> 1856, </a:t>
            </a:r>
            <a:r>
              <a:rPr b="1" dirty="0" err="1"/>
              <a:t>defendendo</a:t>
            </a:r>
            <a:r>
              <a:rPr b="1" dirty="0"/>
              <a:t> a </a:t>
            </a:r>
            <a:r>
              <a:rPr b="1" dirty="0" err="1"/>
              <a:t>tese</a:t>
            </a:r>
            <a:r>
              <a:rPr b="1" dirty="0"/>
              <a:t> "</a:t>
            </a:r>
            <a:r>
              <a:rPr b="1" dirty="0" err="1"/>
              <a:t>Diagnóstico</a:t>
            </a:r>
            <a:r>
              <a:rPr b="1" dirty="0"/>
              <a:t> do </a:t>
            </a:r>
            <a:r>
              <a:rPr b="1" dirty="0" err="1"/>
              <a:t>Cancro</a:t>
            </a:r>
            <a:r>
              <a:rPr b="1" dirty="0"/>
              <a:t>" com </a:t>
            </a:r>
            <a:r>
              <a:rPr b="1" dirty="0" err="1"/>
              <a:t>distinção</a:t>
            </a:r>
            <a:r>
              <a:rPr b="1" dirty="0"/>
              <a:t>.</a:t>
            </a:r>
          </a:p>
          <a:p>
            <a:r>
              <a:rPr b="1" dirty="0" err="1"/>
              <a:t>Mostrou</a:t>
            </a:r>
            <a:r>
              <a:rPr b="1" dirty="0"/>
              <a:t> </a:t>
            </a:r>
            <a:r>
              <a:rPr b="1" dirty="0" err="1"/>
              <a:t>desde</a:t>
            </a:r>
            <a:r>
              <a:rPr b="1" dirty="0"/>
              <a:t> </a:t>
            </a:r>
            <a:r>
              <a:rPr b="1" dirty="0" err="1"/>
              <a:t>cedo</a:t>
            </a:r>
            <a:r>
              <a:rPr b="1" dirty="0"/>
              <a:t> interesse pela </a:t>
            </a:r>
            <a:r>
              <a:rPr b="1" dirty="0" err="1"/>
              <a:t>relação</a:t>
            </a:r>
            <a:r>
              <a:rPr b="1" dirty="0"/>
              <a:t> entre </a:t>
            </a:r>
            <a:r>
              <a:rPr b="1" dirty="0" err="1"/>
              <a:t>mente</a:t>
            </a:r>
            <a:r>
              <a:rPr b="1" dirty="0"/>
              <a:t>, </a:t>
            </a:r>
            <a:r>
              <a:rPr b="1" dirty="0" err="1"/>
              <a:t>corpo</a:t>
            </a:r>
            <a:r>
              <a:rPr b="1" dirty="0"/>
              <a:t> e </a:t>
            </a:r>
            <a:r>
              <a:rPr b="1" dirty="0" err="1"/>
              <a:t>saúde</a:t>
            </a:r>
            <a:r>
              <a:rPr b="1" dirty="0"/>
              <a:t>, </a:t>
            </a:r>
            <a:r>
              <a:rPr b="1" dirty="0" err="1"/>
              <a:t>temas</a:t>
            </a:r>
            <a:r>
              <a:rPr b="1" dirty="0"/>
              <a:t> que </a:t>
            </a:r>
            <a:r>
              <a:rPr b="1" dirty="0" err="1"/>
              <a:t>mais</a:t>
            </a:r>
            <a:r>
              <a:rPr b="1" dirty="0"/>
              <a:t> </a:t>
            </a:r>
            <a:r>
              <a:rPr b="1" dirty="0" err="1"/>
              <a:t>tarde</a:t>
            </a:r>
            <a:r>
              <a:rPr b="1" dirty="0"/>
              <a:t> </a:t>
            </a:r>
            <a:r>
              <a:rPr b="1" dirty="0" err="1"/>
              <a:t>integraria</a:t>
            </a:r>
            <a:r>
              <a:rPr b="1" dirty="0"/>
              <a:t> </a:t>
            </a:r>
            <a:r>
              <a:rPr b="1" dirty="0" err="1"/>
              <a:t>em</a:t>
            </a:r>
            <a:r>
              <a:rPr b="1" dirty="0"/>
              <a:t> </a:t>
            </a:r>
            <a:r>
              <a:rPr b="1" dirty="0" err="1"/>
              <a:t>sua</a:t>
            </a:r>
            <a:r>
              <a:rPr b="1" dirty="0"/>
              <a:t> </a:t>
            </a:r>
            <a:r>
              <a:rPr b="1" dirty="0" err="1"/>
              <a:t>visão</a:t>
            </a:r>
            <a:r>
              <a:rPr b="1" dirty="0"/>
              <a:t> </a:t>
            </a:r>
            <a:r>
              <a:rPr b="1" dirty="0" err="1"/>
              <a:t>espiritual</a:t>
            </a:r>
            <a:r>
              <a:rPr b="1" dirty="0"/>
              <a:t> e </a:t>
            </a:r>
            <a:r>
              <a:rPr b="1" dirty="0" err="1"/>
              <a:t>médica</a:t>
            </a:r>
            <a:r>
              <a:rPr b="1" dirty="0"/>
              <a:t>.</a:t>
            </a:r>
            <a:endParaRPr lang="pt-BR" b="1" dirty="0"/>
          </a:p>
          <a:p>
            <a:r>
              <a:rPr lang="pt-BR" b="1" dirty="0"/>
              <a:t>Ao ingressar na faculdade, enfrentou o ceticismo de muitos colegas, que duvidavam que alguém com recursos tão escassos pudesse concluir o curso.</a:t>
            </a:r>
          </a:p>
          <a:p>
            <a:endParaRPr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O Médico dos </a:t>
            </a:r>
            <a:r>
              <a:rPr b="1" dirty="0" err="1"/>
              <a:t>Pobres</a:t>
            </a:r>
            <a:r>
              <a:rPr b="1" dirty="0"/>
              <a:t>'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1298448"/>
            <a:ext cx="7863840" cy="5495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sz="2400" b="1" dirty="0" err="1"/>
              <a:t>Tornou</a:t>
            </a:r>
            <a:r>
              <a:rPr sz="2400" b="1" dirty="0"/>
              <a:t>-se </a:t>
            </a:r>
            <a:r>
              <a:rPr sz="2400" b="1" dirty="0" err="1"/>
              <a:t>conhecido</a:t>
            </a:r>
            <a:r>
              <a:rPr sz="2400" b="1" dirty="0"/>
              <a:t> </a:t>
            </a:r>
            <a:r>
              <a:rPr sz="2400" b="1" dirty="0" err="1"/>
              <a:t>por</a:t>
            </a:r>
            <a:r>
              <a:rPr sz="2400" b="1" dirty="0"/>
              <a:t> </a:t>
            </a:r>
            <a:r>
              <a:rPr sz="2400" b="1" dirty="0" err="1"/>
              <a:t>atender</a:t>
            </a:r>
            <a:r>
              <a:rPr sz="2400" b="1" dirty="0"/>
              <a:t> </a:t>
            </a:r>
            <a:r>
              <a:rPr sz="2400" b="1" dirty="0" err="1"/>
              <a:t>gratuitamente</a:t>
            </a:r>
            <a:r>
              <a:rPr sz="2400" b="1" dirty="0"/>
              <a:t> </a:t>
            </a:r>
            <a:r>
              <a:rPr sz="2400" b="1" dirty="0" err="1"/>
              <a:t>os</a:t>
            </a:r>
            <a:r>
              <a:rPr sz="2400" b="1" dirty="0"/>
              <a:t> </a:t>
            </a:r>
            <a:r>
              <a:rPr sz="2400" b="1" dirty="0" err="1"/>
              <a:t>necessitados</a:t>
            </a:r>
            <a:r>
              <a:rPr sz="2400" b="1" dirty="0"/>
              <a:t>, </a:t>
            </a:r>
            <a:r>
              <a:rPr sz="2400" b="1" dirty="0" err="1"/>
              <a:t>em</a:t>
            </a:r>
            <a:r>
              <a:rPr sz="2400" b="1" dirty="0"/>
              <a:t> </a:t>
            </a:r>
            <a:r>
              <a:rPr sz="2400" b="1" dirty="0" err="1"/>
              <a:t>uma</a:t>
            </a:r>
            <a:r>
              <a:rPr sz="2400" b="1" dirty="0"/>
              <a:t> </a:t>
            </a:r>
            <a:r>
              <a:rPr sz="2400" b="1" dirty="0" err="1"/>
              <a:t>época</a:t>
            </a:r>
            <a:r>
              <a:rPr sz="2400" b="1" dirty="0"/>
              <a:t> </a:t>
            </a:r>
            <a:r>
              <a:rPr sz="2400" b="1" dirty="0" err="1"/>
              <a:t>em</a:t>
            </a:r>
            <a:r>
              <a:rPr sz="2400" b="1" dirty="0"/>
              <a:t> que o </a:t>
            </a:r>
            <a:r>
              <a:rPr sz="2400" b="1" dirty="0" err="1"/>
              <a:t>acesso</a:t>
            </a:r>
            <a:r>
              <a:rPr sz="2400" b="1" dirty="0"/>
              <a:t> à </a:t>
            </a:r>
            <a:r>
              <a:rPr sz="2400" b="1" dirty="0" err="1"/>
              <a:t>saúde</a:t>
            </a:r>
            <a:r>
              <a:rPr sz="2400" b="1" dirty="0"/>
              <a:t> era </a:t>
            </a:r>
            <a:r>
              <a:rPr sz="2400" b="1" dirty="0" err="1"/>
              <a:t>privilégio</a:t>
            </a:r>
            <a:r>
              <a:rPr sz="2400" b="1" dirty="0"/>
              <a:t> de </a:t>
            </a:r>
            <a:r>
              <a:rPr sz="2400" b="1" dirty="0" err="1"/>
              <a:t>poucos</a:t>
            </a:r>
            <a:r>
              <a:rPr sz="2400" b="1" dirty="0"/>
              <a:t>.</a:t>
            </a:r>
          </a:p>
          <a:p>
            <a:pPr algn="just"/>
            <a:r>
              <a:rPr sz="2400" b="1" dirty="0" err="1"/>
              <a:t>Muitas</a:t>
            </a:r>
            <a:r>
              <a:rPr sz="2400" b="1" dirty="0"/>
              <a:t> </a:t>
            </a:r>
            <a:r>
              <a:rPr sz="2400" b="1" dirty="0" err="1"/>
              <a:t>vezes</a:t>
            </a:r>
            <a:r>
              <a:rPr sz="2400" b="1" dirty="0"/>
              <a:t>, </a:t>
            </a:r>
            <a:r>
              <a:rPr sz="2400" b="1" dirty="0" err="1"/>
              <a:t>financiava</a:t>
            </a:r>
            <a:r>
              <a:rPr sz="2400" b="1" dirty="0"/>
              <a:t> </a:t>
            </a:r>
            <a:r>
              <a:rPr sz="2400" b="1" dirty="0" err="1"/>
              <a:t>os</a:t>
            </a:r>
            <a:r>
              <a:rPr sz="2400" b="1" dirty="0"/>
              <a:t> </a:t>
            </a:r>
            <a:r>
              <a:rPr sz="2400" b="1" dirty="0" err="1"/>
              <a:t>medicamentos</a:t>
            </a:r>
            <a:r>
              <a:rPr sz="2400" b="1" dirty="0"/>
              <a:t> para </a:t>
            </a:r>
            <a:r>
              <a:rPr sz="2400" b="1" dirty="0" err="1"/>
              <a:t>seus</a:t>
            </a:r>
            <a:r>
              <a:rPr sz="2400" b="1" dirty="0"/>
              <a:t> </a:t>
            </a:r>
            <a:r>
              <a:rPr sz="2400" b="1" dirty="0" err="1"/>
              <a:t>pacientes</a:t>
            </a:r>
            <a:r>
              <a:rPr sz="2400" b="1" dirty="0"/>
              <a:t>, </a:t>
            </a:r>
            <a:r>
              <a:rPr sz="2400" b="1" dirty="0" err="1"/>
              <a:t>utilizando</a:t>
            </a:r>
            <a:r>
              <a:rPr sz="2400" b="1" dirty="0"/>
              <a:t> </a:t>
            </a:r>
            <a:r>
              <a:rPr sz="2400" b="1" dirty="0" err="1"/>
              <a:t>seus</a:t>
            </a:r>
            <a:r>
              <a:rPr sz="2400" b="1" dirty="0"/>
              <a:t> </a:t>
            </a:r>
            <a:r>
              <a:rPr sz="2400" b="1" dirty="0" err="1"/>
              <a:t>próprios</a:t>
            </a:r>
            <a:r>
              <a:rPr sz="2400" b="1" dirty="0"/>
              <a:t> </a:t>
            </a:r>
            <a:r>
              <a:rPr sz="2400" b="1" dirty="0" err="1"/>
              <a:t>recursos</a:t>
            </a:r>
            <a:r>
              <a:rPr sz="2400" b="1" dirty="0"/>
              <a:t>.</a:t>
            </a:r>
            <a:endParaRPr sz="3600" b="1" dirty="0"/>
          </a:p>
          <a:p>
            <a:pPr algn="just"/>
            <a:r>
              <a:rPr sz="2400" b="1" dirty="0" err="1"/>
              <a:t>Realizava</a:t>
            </a:r>
            <a:r>
              <a:rPr sz="2400" b="1" dirty="0"/>
              <a:t> </a:t>
            </a:r>
            <a:r>
              <a:rPr sz="2400" b="1" dirty="0" err="1"/>
              <a:t>visitas</a:t>
            </a:r>
            <a:r>
              <a:rPr sz="2400" b="1" dirty="0"/>
              <a:t> </a:t>
            </a:r>
            <a:r>
              <a:rPr sz="2400" b="1" dirty="0" err="1"/>
              <a:t>domiciliares</a:t>
            </a:r>
            <a:r>
              <a:rPr sz="2400" b="1" dirty="0"/>
              <a:t> a </a:t>
            </a:r>
            <a:r>
              <a:rPr sz="2400" b="1" dirty="0" err="1"/>
              <a:t>comunidades</a:t>
            </a:r>
            <a:r>
              <a:rPr sz="2400" b="1" dirty="0"/>
              <a:t> </a:t>
            </a:r>
            <a:r>
              <a:rPr sz="2400" b="1" dirty="0" err="1"/>
              <a:t>carentes</a:t>
            </a:r>
            <a:r>
              <a:rPr sz="2400" b="1" dirty="0"/>
              <a:t>, </a:t>
            </a:r>
            <a:r>
              <a:rPr sz="2400" b="1" dirty="0" err="1"/>
              <a:t>oferecendo</a:t>
            </a:r>
            <a:r>
              <a:rPr sz="2400" b="1" dirty="0"/>
              <a:t> </a:t>
            </a:r>
            <a:r>
              <a:rPr sz="2400" b="1" dirty="0" err="1"/>
              <a:t>não</a:t>
            </a:r>
            <a:r>
              <a:rPr sz="2400" b="1" dirty="0"/>
              <a:t> </a:t>
            </a:r>
            <a:r>
              <a:rPr sz="2400" b="1" dirty="0" err="1"/>
              <a:t>apenas</a:t>
            </a:r>
            <a:r>
              <a:rPr sz="2400" b="1" dirty="0"/>
              <a:t> </a:t>
            </a:r>
            <a:r>
              <a:rPr sz="2400" b="1" dirty="0" err="1"/>
              <a:t>cuidados</a:t>
            </a:r>
            <a:r>
              <a:rPr sz="2400" b="1" dirty="0"/>
              <a:t> </a:t>
            </a:r>
            <a:r>
              <a:rPr sz="2400" b="1" dirty="0" err="1"/>
              <a:t>médicos</a:t>
            </a:r>
            <a:r>
              <a:rPr sz="2400" b="1" dirty="0"/>
              <a:t>, mas </a:t>
            </a:r>
            <a:r>
              <a:rPr sz="2400" b="1" dirty="0" err="1"/>
              <a:t>também</a:t>
            </a:r>
            <a:r>
              <a:rPr sz="2400" b="1" dirty="0"/>
              <a:t> </a:t>
            </a:r>
            <a:r>
              <a:rPr sz="2400" b="1" dirty="0" err="1"/>
              <a:t>palavras</a:t>
            </a:r>
            <a:r>
              <a:rPr sz="2400" b="1" dirty="0"/>
              <a:t> de </a:t>
            </a:r>
            <a:r>
              <a:rPr sz="2400" b="1" dirty="0" err="1"/>
              <a:t>consolo</a:t>
            </a:r>
            <a:r>
              <a:rPr sz="2400" b="1" dirty="0"/>
              <a:t> e </a:t>
            </a:r>
            <a:r>
              <a:rPr sz="2400" b="1" dirty="0" err="1"/>
              <a:t>orientação</a:t>
            </a:r>
            <a:r>
              <a:rPr sz="2400" b="1" dirty="0"/>
              <a:t>.</a:t>
            </a:r>
          </a:p>
          <a:p>
            <a:pPr algn="just"/>
            <a:r>
              <a:rPr sz="2400" b="1" dirty="0" err="1"/>
              <a:t>Enxergava</a:t>
            </a:r>
            <a:r>
              <a:rPr sz="2400" b="1" dirty="0"/>
              <a:t> a </a:t>
            </a:r>
            <a:r>
              <a:rPr sz="2400" b="1" dirty="0" err="1"/>
              <a:t>medicina</a:t>
            </a:r>
            <a:r>
              <a:rPr sz="2400" b="1" dirty="0"/>
              <a:t> </a:t>
            </a:r>
            <a:r>
              <a:rPr sz="2400" b="1" dirty="0" err="1"/>
              <a:t>como</a:t>
            </a:r>
            <a:r>
              <a:rPr sz="2400" b="1" dirty="0"/>
              <a:t> </a:t>
            </a:r>
            <a:r>
              <a:rPr sz="2400" b="1" dirty="0" err="1"/>
              <a:t>uma</a:t>
            </a:r>
            <a:r>
              <a:rPr sz="2400" b="1" dirty="0"/>
              <a:t> </a:t>
            </a:r>
            <a:r>
              <a:rPr sz="2400" b="1" dirty="0" err="1"/>
              <a:t>extensão</a:t>
            </a:r>
            <a:r>
              <a:rPr sz="2400" b="1" dirty="0"/>
              <a:t> da </a:t>
            </a:r>
            <a:r>
              <a:rPr sz="2400" b="1" dirty="0" err="1"/>
              <a:t>caridade</a:t>
            </a:r>
            <a:r>
              <a:rPr sz="2400" b="1" dirty="0"/>
              <a:t> </a:t>
            </a:r>
            <a:r>
              <a:rPr sz="2400" b="1" dirty="0" err="1"/>
              <a:t>cristã</a:t>
            </a:r>
            <a:r>
              <a:rPr sz="2400" b="1" dirty="0"/>
              <a:t>, </a:t>
            </a:r>
            <a:r>
              <a:rPr sz="2400" b="1" dirty="0" err="1"/>
              <a:t>acreditando</a:t>
            </a:r>
            <a:r>
              <a:rPr sz="2400" b="1" dirty="0"/>
              <a:t> que </a:t>
            </a:r>
            <a:r>
              <a:rPr sz="2400" b="1" dirty="0" err="1"/>
              <a:t>curar</a:t>
            </a:r>
            <a:r>
              <a:rPr sz="2400" b="1" dirty="0"/>
              <a:t> o </a:t>
            </a:r>
            <a:r>
              <a:rPr sz="2400" b="1" dirty="0" err="1"/>
              <a:t>corpo</a:t>
            </a:r>
            <a:r>
              <a:rPr sz="2400" b="1" dirty="0"/>
              <a:t> e </a:t>
            </a:r>
            <a:r>
              <a:rPr sz="2400" b="1" dirty="0" err="1"/>
              <a:t>aliviar</a:t>
            </a:r>
            <a:r>
              <a:rPr sz="2400" b="1" dirty="0"/>
              <a:t> o </a:t>
            </a:r>
            <a:r>
              <a:rPr sz="2400" b="1" dirty="0" err="1"/>
              <a:t>sofrimento</a:t>
            </a:r>
            <a:r>
              <a:rPr sz="2400" b="1" dirty="0"/>
              <a:t> </a:t>
            </a:r>
            <a:r>
              <a:rPr sz="2400" b="1" dirty="0" err="1"/>
              <a:t>eram</a:t>
            </a:r>
            <a:r>
              <a:rPr sz="2400" b="1" dirty="0"/>
              <a:t> </a:t>
            </a:r>
            <a:r>
              <a:rPr sz="2400" b="1" dirty="0" err="1"/>
              <a:t>atos</a:t>
            </a:r>
            <a:r>
              <a:rPr sz="2400" b="1" dirty="0"/>
              <a:t> de amor </a:t>
            </a:r>
            <a:r>
              <a:rPr sz="2400" b="1" dirty="0" err="1"/>
              <a:t>ao</a:t>
            </a:r>
            <a:r>
              <a:rPr sz="2400" b="1" dirty="0"/>
              <a:t> </a:t>
            </a:r>
            <a:r>
              <a:rPr sz="2400" b="1" dirty="0" err="1"/>
              <a:t>próximo</a:t>
            </a:r>
            <a:r>
              <a:rPr sz="2400" b="1" dirty="0"/>
              <a:t>.</a:t>
            </a:r>
          </a:p>
          <a:p>
            <a:pPr algn="just"/>
            <a:r>
              <a:rPr sz="2400" b="1" dirty="0"/>
              <a:t>Um de </a:t>
            </a:r>
            <a:r>
              <a:rPr sz="2400" b="1" dirty="0" err="1"/>
              <a:t>seus</a:t>
            </a:r>
            <a:r>
              <a:rPr sz="2400" b="1" dirty="0"/>
              <a:t> </a:t>
            </a:r>
            <a:r>
              <a:rPr sz="2400" b="1" dirty="0" err="1"/>
              <a:t>pacientes</a:t>
            </a:r>
            <a:r>
              <a:rPr sz="2400" b="1" dirty="0"/>
              <a:t> </a:t>
            </a:r>
            <a:r>
              <a:rPr sz="2400" b="1" dirty="0" err="1"/>
              <a:t>relatou</a:t>
            </a:r>
            <a:r>
              <a:rPr sz="2400" b="1" dirty="0"/>
              <a:t>: “Ele </a:t>
            </a:r>
            <a:r>
              <a:rPr sz="2400" b="1" dirty="0" err="1"/>
              <a:t>não</a:t>
            </a:r>
            <a:r>
              <a:rPr sz="2400" b="1" dirty="0"/>
              <a:t> era </a:t>
            </a:r>
            <a:r>
              <a:rPr sz="2400" b="1" dirty="0" err="1"/>
              <a:t>apenas</a:t>
            </a:r>
            <a:r>
              <a:rPr sz="2400" b="1" dirty="0"/>
              <a:t> um </a:t>
            </a:r>
            <a:r>
              <a:rPr sz="2400" b="1" dirty="0" err="1"/>
              <a:t>médico</a:t>
            </a:r>
            <a:r>
              <a:rPr sz="2400" b="1" dirty="0"/>
              <a:t>; era um amigo que se </a:t>
            </a:r>
            <a:r>
              <a:rPr sz="2400" b="1" dirty="0" err="1"/>
              <a:t>preocupava</a:t>
            </a:r>
            <a:r>
              <a:rPr sz="2400" b="1" dirty="0"/>
              <a:t> com </a:t>
            </a:r>
            <a:r>
              <a:rPr sz="2400" b="1" dirty="0" err="1"/>
              <a:t>cada</a:t>
            </a:r>
            <a:r>
              <a:rPr sz="2400" b="1" dirty="0"/>
              <a:t> </a:t>
            </a:r>
            <a:r>
              <a:rPr sz="2400" b="1" dirty="0" err="1"/>
              <a:t>detalhe</a:t>
            </a:r>
            <a:r>
              <a:rPr sz="2400" b="1" dirty="0"/>
              <a:t> da </a:t>
            </a:r>
            <a:r>
              <a:rPr sz="2400" b="1" dirty="0" err="1"/>
              <a:t>nossa</a:t>
            </a:r>
            <a:r>
              <a:rPr sz="2400" b="1" dirty="0"/>
              <a:t> dor.”</a:t>
            </a:r>
          </a:p>
          <a:p>
            <a:pPr algn="just"/>
            <a:r>
              <a:rPr sz="2400" b="1" dirty="0"/>
              <a:t>Sua </a:t>
            </a:r>
            <a:r>
              <a:rPr sz="2400" b="1" dirty="0" err="1"/>
              <a:t>prática</a:t>
            </a:r>
            <a:r>
              <a:rPr sz="2400" b="1" dirty="0"/>
              <a:t> </a:t>
            </a:r>
            <a:r>
              <a:rPr sz="2400" b="1" dirty="0" err="1"/>
              <a:t>médica</a:t>
            </a:r>
            <a:r>
              <a:rPr sz="2400" b="1" dirty="0"/>
              <a:t> </a:t>
            </a:r>
            <a:r>
              <a:rPr sz="2400" b="1" dirty="0" err="1"/>
              <a:t>transcendeu</a:t>
            </a:r>
            <a:r>
              <a:rPr sz="2400" b="1" dirty="0"/>
              <a:t> a cura </a:t>
            </a:r>
            <a:r>
              <a:rPr sz="2400" b="1" dirty="0" err="1"/>
              <a:t>física</a:t>
            </a:r>
            <a:r>
              <a:rPr sz="2400" b="1" dirty="0"/>
              <a:t>, </a:t>
            </a:r>
            <a:r>
              <a:rPr sz="2400" b="1" dirty="0" err="1"/>
              <a:t>trazendo</a:t>
            </a:r>
            <a:r>
              <a:rPr sz="2400" b="1" dirty="0"/>
              <a:t> </a:t>
            </a:r>
            <a:r>
              <a:rPr sz="2400" b="1" dirty="0" err="1"/>
              <a:t>conforto</a:t>
            </a:r>
            <a:r>
              <a:rPr sz="2400" b="1" dirty="0"/>
              <a:t> </a:t>
            </a:r>
            <a:r>
              <a:rPr sz="2400" b="1" dirty="0" err="1"/>
              <a:t>espiritual</a:t>
            </a:r>
            <a:r>
              <a:rPr sz="2400" b="1" dirty="0"/>
              <a:t> e </a:t>
            </a:r>
            <a:r>
              <a:rPr sz="2400" b="1" dirty="0" err="1"/>
              <a:t>emocional</a:t>
            </a:r>
            <a:r>
              <a:rPr sz="2400" b="1" dirty="0"/>
              <a:t> a </a:t>
            </a:r>
            <a:r>
              <a:rPr sz="2400" b="1" dirty="0" err="1"/>
              <a:t>todos</a:t>
            </a:r>
            <a:r>
              <a:rPr sz="2400" b="1" dirty="0"/>
              <a:t> que o </a:t>
            </a:r>
            <a:r>
              <a:rPr sz="2400" b="1" dirty="0" err="1"/>
              <a:t>procuravam</a:t>
            </a:r>
            <a:r>
              <a:rPr sz="2400" b="1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92626"/>
          </a:xfrm>
        </p:spPr>
        <p:txBody>
          <a:bodyPr/>
          <a:lstStyle/>
          <a:p>
            <a:r>
              <a:rPr b="1" dirty="0"/>
              <a:t>Vida Política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337" y="1316736"/>
            <a:ext cx="6989064" cy="5458968"/>
          </a:xfrm>
        </p:spPr>
        <p:txBody>
          <a:bodyPr>
            <a:noAutofit/>
          </a:bodyPr>
          <a:lstStyle/>
          <a:p>
            <a:pPr algn="just"/>
            <a:r>
              <a:rPr sz="2000" b="1" dirty="0"/>
              <a:t>Durante 20 </a:t>
            </a:r>
            <a:r>
              <a:rPr sz="2000" b="1" dirty="0" err="1"/>
              <a:t>anos</a:t>
            </a:r>
            <a:r>
              <a:rPr sz="2000" b="1" dirty="0"/>
              <a:t>, Bezerra de Menezes </a:t>
            </a:r>
            <a:r>
              <a:rPr sz="2000" b="1" dirty="0" err="1"/>
              <a:t>exerceu</a:t>
            </a:r>
            <a:r>
              <a:rPr sz="2000" b="1" dirty="0"/>
              <a:t> </a:t>
            </a:r>
            <a:r>
              <a:rPr sz="2000" b="1" dirty="0" err="1"/>
              <a:t>diversos</a:t>
            </a:r>
            <a:r>
              <a:rPr sz="2000" b="1" dirty="0"/>
              <a:t> cargos </a:t>
            </a:r>
            <a:r>
              <a:rPr sz="2000" b="1" dirty="0" err="1"/>
              <a:t>políticos</a:t>
            </a:r>
            <a:r>
              <a:rPr sz="2000" b="1" dirty="0"/>
              <a:t> com </a:t>
            </a:r>
            <a:r>
              <a:rPr sz="2000" b="1" dirty="0" err="1"/>
              <a:t>dedicação</a:t>
            </a:r>
            <a:r>
              <a:rPr sz="2000" b="1" dirty="0"/>
              <a:t> e </a:t>
            </a:r>
            <a:r>
              <a:rPr sz="2000" b="1" dirty="0" err="1"/>
              <a:t>integridade</a:t>
            </a:r>
            <a:r>
              <a:rPr sz="2000" b="1" dirty="0"/>
              <a:t>.</a:t>
            </a:r>
          </a:p>
          <a:p>
            <a:pPr algn="just"/>
            <a:r>
              <a:rPr sz="2000" b="1" dirty="0" err="1"/>
              <a:t>Eleito</a:t>
            </a:r>
            <a:r>
              <a:rPr sz="2000" b="1" dirty="0"/>
              <a:t> </a:t>
            </a:r>
            <a:r>
              <a:rPr sz="2000" b="1" dirty="0" err="1"/>
              <a:t>vereador</a:t>
            </a:r>
            <a:r>
              <a:rPr sz="2000" b="1" dirty="0"/>
              <a:t> </a:t>
            </a:r>
            <a:r>
              <a:rPr sz="2000" b="1" dirty="0" err="1"/>
              <a:t>pelo</a:t>
            </a:r>
            <a:r>
              <a:rPr sz="2000" b="1" dirty="0"/>
              <a:t> Partido Liberal </a:t>
            </a:r>
            <a:r>
              <a:rPr sz="2000" b="1" dirty="0" err="1"/>
              <a:t>em</a:t>
            </a:r>
            <a:r>
              <a:rPr sz="2000" b="1" dirty="0"/>
              <a:t> 1860, </a:t>
            </a:r>
            <a:r>
              <a:rPr sz="2000" b="1" dirty="0" err="1"/>
              <a:t>destacou</a:t>
            </a:r>
            <a:r>
              <a:rPr sz="2000" b="1" dirty="0"/>
              <a:t>-se </a:t>
            </a:r>
            <a:r>
              <a:rPr sz="2000" b="1" dirty="0" err="1"/>
              <a:t>por</a:t>
            </a:r>
            <a:r>
              <a:rPr sz="2000" b="1" dirty="0"/>
              <a:t> defender </a:t>
            </a:r>
            <a:r>
              <a:rPr sz="2000" b="1" dirty="0" err="1"/>
              <a:t>os</a:t>
            </a:r>
            <a:r>
              <a:rPr sz="2000" b="1" dirty="0"/>
              <a:t> </a:t>
            </a:r>
            <a:r>
              <a:rPr sz="2000" b="1" dirty="0" err="1"/>
              <a:t>direitos</a:t>
            </a:r>
            <a:r>
              <a:rPr sz="2000" b="1" dirty="0"/>
              <a:t> das </a:t>
            </a:r>
            <a:r>
              <a:rPr sz="2000" b="1" dirty="0" err="1"/>
              <a:t>municipalidades</a:t>
            </a:r>
            <a:r>
              <a:rPr sz="2000" b="1" dirty="0"/>
              <a:t> e a </a:t>
            </a:r>
            <a:r>
              <a:rPr sz="2000" b="1" dirty="0" err="1"/>
              <a:t>educação</a:t>
            </a:r>
            <a:r>
              <a:rPr sz="2000" b="1" dirty="0"/>
              <a:t> </a:t>
            </a:r>
            <a:r>
              <a:rPr sz="2000" b="1" dirty="0" err="1"/>
              <a:t>pública</a:t>
            </a:r>
            <a:r>
              <a:rPr sz="2000" b="1" dirty="0"/>
              <a:t>.</a:t>
            </a:r>
          </a:p>
          <a:p>
            <a:pPr algn="just"/>
            <a:r>
              <a:rPr sz="2000" b="1" dirty="0" err="1"/>
              <a:t>Foi</a:t>
            </a:r>
            <a:r>
              <a:rPr sz="2000" b="1" dirty="0"/>
              <a:t> </a:t>
            </a:r>
            <a:r>
              <a:rPr sz="2000" b="1" dirty="0" err="1"/>
              <a:t>deputado</a:t>
            </a:r>
            <a:r>
              <a:rPr sz="2000" b="1" dirty="0"/>
              <a:t> </a:t>
            </a:r>
            <a:r>
              <a:rPr sz="2000" b="1" dirty="0" err="1"/>
              <a:t>geral</a:t>
            </a:r>
            <a:r>
              <a:rPr sz="2000" b="1" dirty="0"/>
              <a:t> entre 1867 e 1871, </a:t>
            </a:r>
            <a:r>
              <a:rPr sz="2000" b="1" dirty="0" err="1"/>
              <a:t>período</a:t>
            </a:r>
            <a:r>
              <a:rPr sz="2000" b="1" dirty="0"/>
              <a:t> </a:t>
            </a:r>
            <a:r>
              <a:rPr sz="2000" b="1" dirty="0" err="1"/>
              <a:t>em</a:t>
            </a:r>
            <a:r>
              <a:rPr sz="2000" b="1" dirty="0"/>
              <a:t> que </a:t>
            </a:r>
            <a:r>
              <a:rPr sz="2000" b="1" dirty="0" err="1"/>
              <a:t>apresentou</a:t>
            </a:r>
            <a:r>
              <a:rPr sz="2000" b="1" dirty="0"/>
              <a:t> </a:t>
            </a:r>
            <a:r>
              <a:rPr sz="2000" b="1" dirty="0" err="1"/>
              <a:t>propostas</a:t>
            </a:r>
            <a:r>
              <a:rPr sz="2000" b="1" dirty="0"/>
              <a:t> </a:t>
            </a:r>
            <a:r>
              <a:rPr sz="2000" b="1" dirty="0" err="1"/>
              <a:t>voltadas</a:t>
            </a:r>
            <a:r>
              <a:rPr sz="2000" b="1" dirty="0"/>
              <a:t> </a:t>
            </a:r>
            <a:r>
              <a:rPr sz="2000" b="1" dirty="0" err="1"/>
              <a:t>ao</a:t>
            </a:r>
            <a:r>
              <a:rPr sz="2000" b="1" dirty="0"/>
              <a:t> </a:t>
            </a:r>
            <a:r>
              <a:rPr sz="2000" b="1" dirty="0" err="1"/>
              <a:t>bem-estar</a:t>
            </a:r>
            <a:r>
              <a:rPr sz="2000" b="1" dirty="0"/>
              <a:t> social e à </a:t>
            </a:r>
            <a:r>
              <a:rPr sz="2000" b="1" dirty="0" err="1"/>
              <a:t>ampliação</a:t>
            </a:r>
            <a:r>
              <a:rPr sz="2000" b="1" dirty="0"/>
              <a:t> do </a:t>
            </a:r>
            <a:r>
              <a:rPr sz="2000" b="1" dirty="0" err="1"/>
              <a:t>acesso</a:t>
            </a:r>
            <a:r>
              <a:rPr sz="2000" b="1" dirty="0"/>
              <a:t> à </a:t>
            </a:r>
            <a:r>
              <a:rPr sz="2000" b="1" dirty="0" err="1"/>
              <a:t>educação</a:t>
            </a:r>
            <a:r>
              <a:rPr sz="2000" b="1" dirty="0"/>
              <a:t>.</a:t>
            </a:r>
          </a:p>
          <a:p>
            <a:pPr algn="just"/>
            <a:r>
              <a:rPr sz="2000" b="1" dirty="0" err="1"/>
              <a:t>Atuou</a:t>
            </a:r>
            <a:r>
              <a:rPr sz="2000" b="1" dirty="0"/>
              <a:t> </a:t>
            </a:r>
            <a:r>
              <a:rPr sz="2000" b="1" dirty="0" err="1"/>
              <a:t>em</a:t>
            </a:r>
            <a:r>
              <a:rPr sz="2000" b="1" dirty="0"/>
              <a:t> </a:t>
            </a:r>
            <a:r>
              <a:rPr sz="2000" b="1" dirty="0" err="1"/>
              <a:t>prol</a:t>
            </a:r>
            <a:r>
              <a:rPr sz="2000" b="1" dirty="0"/>
              <a:t> da </a:t>
            </a:r>
            <a:r>
              <a:rPr sz="2000" b="1" dirty="0" err="1"/>
              <a:t>abolição</a:t>
            </a:r>
            <a:r>
              <a:rPr sz="2000" b="1" dirty="0"/>
              <a:t> gradual da </a:t>
            </a:r>
            <a:r>
              <a:rPr sz="2000" b="1" dirty="0" err="1"/>
              <a:t>escravidão</a:t>
            </a:r>
            <a:r>
              <a:rPr sz="2000" b="1" dirty="0"/>
              <a:t>, </a:t>
            </a:r>
            <a:r>
              <a:rPr sz="2000" b="1" dirty="0" err="1"/>
              <a:t>contribuindo</a:t>
            </a:r>
            <a:r>
              <a:rPr sz="2000" b="1" dirty="0"/>
              <a:t> com </a:t>
            </a:r>
            <a:r>
              <a:rPr sz="2000" b="1" dirty="0" err="1"/>
              <a:t>projetos</a:t>
            </a:r>
            <a:r>
              <a:rPr sz="2000" b="1" dirty="0"/>
              <a:t> que </a:t>
            </a:r>
            <a:r>
              <a:rPr sz="2000" b="1" dirty="0" err="1"/>
              <a:t>visavam</a:t>
            </a:r>
            <a:r>
              <a:rPr sz="2000" b="1" dirty="0"/>
              <a:t> à </a:t>
            </a:r>
            <a:r>
              <a:rPr sz="2000" b="1" dirty="0" err="1"/>
              <a:t>emancipação</a:t>
            </a:r>
            <a:r>
              <a:rPr sz="2000" b="1" dirty="0"/>
              <a:t> </a:t>
            </a:r>
            <a:r>
              <a:rPr sz="2000" b="1" dirty="0" err="1"/>
              <a:t>progressiva</a:t>
            </a:r>
            <a:r>
              <a:rPr sz="2000" b="1" dirty="0"/>
              <a:t>.</a:t>
            </a:r>
          </a:p>
          <a:p>
            <a:pPr algn="just"/>
            <a:r>
              <a:rPr lang="pt-BR" sz="2000" b="1" dirty="0">
                <a:solidFill>
                  <a:srgbClr val="FF0000"/>
                </a:solidFill>
              </a:rPr>
              <a:t>Defendeu a revisão de artigos do Código Penal que tratavam do Espiritismo como prática ilegal, combatendo as penalizações e preconceitos contra a doutrina.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8CB64C-22D7-296D-78FB-4D006876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83482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Crise Espiritual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8C8A46-DBC3-8C51-5FCE-E60C99B0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426464"/>
            <a:ext cx="6591985" cy="448475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2000" b="1" dirty="0"/>
              <a:t>Em 1863, perdeu sua primeira esposa, Maria Cândida de Lacerda.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b="1" dirty="0"/>
              <a:t>A perda o levou a uma profunda crise emocional e espiritual.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b="1" dirty="0"/>
              <a:t>Buscou respostas na Bíblia,  encontrou consolo na leitura, mas as repostas que ele procurava..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b="1" dirty="0"/>
              <a:t>Essas reflexões abriram caminho para sua busca por respostas mais lógicas e espiritualmente consoladoras.</a:t>
            </a:r>
          </a:p>
          <a:p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94735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147513-11AC-8B35-CC0C-8144F827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5" y="624110"/>
            <a:ext cx="7016496" cy="128089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Reflexões sobre Dogmas da Igreja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AC28FC-1D8C-78EA-FBF3-EE9DC245C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sz="1200" b="1" dirty="0"/>
          </a:p>
          <a:p>
            <a:endParaRPr lang="pt-BR" sz="1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758904-9EAE-F725-E6E4-861675410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743" y="1874731"/>
            <a:ext cx="7598665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Questionava, no seu intimo, os dogmas da Igreja Católica, como: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eternidade do inferno.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visão de um Deus punitivo e distante.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infalibilidade papal.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Essas inquietações o levaram a buscar respostas mais lógicas e universais.</a:t>
            </a:r>
          </a:p>
        </p:txBody>
      </p:sp>
    </p:spTree>
    <p:extLst>
      <p:ext uri="{BB962C8B-B14F-4D97-AF65-F5344CB8AC3E}">
        <p14:creationId xmlns:p14="http://schemas.microsoft.com/office/powerpoint/2010/main" val="3510326974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113</TotalTime>
  <Words>1988</Words>
  <Application>Microsoft Office PowerPoint</Application>
  <PresentationFormat>Apresentação na tela (4:3)</PresentationFormat>
  <Paragraphs>160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Aptos</vt:lpstr>
      <vt:lpstr>Arial</vt:lpstr>
      <vt:lpstr>Century Gothic</vt:lpstr>
      <vt:lpstr>Google Sans</vt:lpstr>
      <vt:lpstr>Wingdings 3</vt:lpstr>
      <vt:lpstr>Cacho</vt:lpstr>
      <vt:lpstr>A Vida e Obra de Bezerra de Menezes</vt:lpstr>
      <vt:lpstr>Introdução</vt:lpstr>
      <vt:lpstr>Infância e Família</vt:lpstr>
      <vt:lpstr>Juventude e Educação</vt:lpstr>
      <vt:lpstr>Formação em Medicina</vt:lpstr>
      <vt:lpstr>O Médico dos Pobres'</vt:lpstr>
      <vt:lpstr>Vida Política</vt:lpstr>
      <vt:lpstr>Crise Espiritual </vt:lpstr>
      <vt:lpstr>Reflexões sobre Dogmas da Igreja </vt:lpstr>
      <vt:lpstr>Leitura de Outras Filosofias </vt:lpstr>
      <vt:lpstr>Contato com o Espiritismo </vt:lpstr>
      <vt:lpstr>Apresentação do PowerPoint</vt:lpstr>
      <vt:lpstr>Declaração Espírita </vt:lpstr>
      <vt:lpstr>Liderança na Federação Espírita Brasileira </vt:lpstr>
      <vt:lpstr>Obras e Escritos Espíritas</vt:lpstr>
      <vt:lpstr>Casos Mediúnicos </vt:lpstr>
      <vt:lpstr>Enfatizando a Caridade</vt:lpstr>
      <vt:lpstr>Visão do Espiritismo </vt:lpstr>
      <vt:lpstr>Comentário de Humberto de Campos </vt:lpstr>
      <vt:lpstr>Últimos dias</vt:lpstr>
      <vt:lpstr>Apresentação do PowerPoint</vt:lpstr>
      <vt:lpstr>BIBLIOGRAFIA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gerente</dc:creator>
  <cp:keywords/>
  <dc:description>generated using python-pptx</dc:description>
  <cp:lastModifiedBy>Paulo Cavalcanti de Oliveira</cp:lastModifiedBy>
  <cp:revision>8</cp:revision>
  <dcterms:created xsi:type="dcterms:W3CDTF">2013-01-27T09:14:16Z</dcterms:created>
  <dcterms:modified xsi:type="dcterms:W3CDTF">2024-12-22T20:13:51Z</dcterms:modified>
  <cp:category/>
</cp:coreProperties>
</file>